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2.mp4" ContentType="video/unknown"/>
  <Override PartName="/ppt/media/image6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13004800" cy="9753600"/>
  <p:notesSz cx="6858000" cy="9144000"/>
  <p:defaultTextStyle>
    <a:lvl1pPr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1pPr>
    <a:lvl2pPr indent="2286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2pPr>
    <a:lvl3pPr indent="4572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3pPr>
    <a:lvl4pPr indent="6858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4pPr>
    <a:lvl5pPr indent="9144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5pPr>
    <a:lvl6pPr indent="11430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6pPr>
    <a:lvl7pPr indent="13716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7pPr>
    <a:lvl8pPr indent="16002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8pPr>
    <a:lvl9pPr indent="1828800" algn="ctr" defTabSz="584200">
      <a:defRPr i="1" sz="3200"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67665E">
              <a:alpha val="30000"/>
            </a:srgbClr>
          </a:solidFill>
        </a:fill>
      </a:tcStyle>
    </a:wholeTbl>
    <a:band2H>
      <a:tcTxStyle b="def" i="def"/>
      <a:tcStyle>
        <a:tcBdr/>
        <a:fill>
          <a:solidFill>
            <a:srgbClr val="67665E">
              <a:alpha val="40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67665E">
              <a:alpha val="5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65E">
              <a:alpha val="1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_rels/tableStyles.xml.rels><?xml version="1.0" encoding="UTF-8" standalone="yes"?><Relationships xmlns="http://schemas.openxmlformats.org/package/2006/relationships"><Relationship Id="rId1" Type="http://schemas.openxmlformats.org/officeDocument/2006/relationships/image" Target="media/image25.png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901700" y="3060700"/>
            <a:ext cx="11201400" cy="1714500"/>
          </a:xfrm>
          <a:prstGeom prst="rect">
            <a:avLst/>
          </a:prstGeom>
        </p:spPr>
        <p:txBody>
          <a:bodyPr anchor="b"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901700" y="4775200"/>
            <a:ext cx="11201400" cy="1536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1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2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3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4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alk_Line_Box_10x7.png"/>
          <p:cNvPicPr/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317500" y="6794500"/>
            <a:ext cx="12344400" cy="233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/>
          <p:nvPr>
            <p:ph type="title"/>
          </p:nvPr>
        </p:nvSpPr>
        <p:spPr>
          <a:xfrm>
            <a:off x="901700" y="6934200"/>
            <a:ext cx="11201400" cy="952500"/>
          </a:xfrm>
          <a:prstGeom prst="rect">
            <a:avLst/>
          </a:prstGeom>
        </p:spPr>
        <p:txBody>
          <a:bodyPr anchor="b"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901700" y="7823200"/>
            <a:ext cx="11201400" cy="1206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1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2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3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4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01700" y="3898900"/>
            <a:ext cx="11201400" cy="1943100"/>
          </a:xfrm>
          <a:prstGeom prst="rect">
            <a:avLst/>
          </a:prstGeom>
        </p:spPr>
        <p:txBody>
          <a:bodyPr anchor="ctr"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901700" y="927100"/>
            <a:ext cx="5080000" cy="4102100"/>
          </a:xfrm>
          <a:prstGeom prst="rect">
            <a:avLst/>
          </a:prstGeom>
        </p:spPr>
        <p:txBody>
          <a:bodyPr anchor="b"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901700" y="5029200"/>
            <a:ext cx="5080000" cy="3683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1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2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3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4</a:t>
            </a:r>
            <a:endParaRPr cap="all" spc="288" sz="3600">
              <a:solidFill>
                <a:srgbClr val="3E3B39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1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2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3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4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901700" y="2603500"/>
            <a:ext cx="5334000" cy="5969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90000"/>
              </a:lnSpc>
              <a:spcBef>
                <a:spcPts val="2800"/>
              </a:spcBef>
              <a:defRPr sz="3200"/>
            </a:lvl1pPr>
            <a:lvl2pPr marL="787400" indent="-393700">
              <a:lnSpc>
                <a:spcPct val="90000"/>
              </a:lnSpc>
              <a:spcBef>
                <a:spcPts val="2800"/>
              </a:spcBef>
              <a:defRPr sz="3200"/>
            </a:lvl2pPr>
            <a:lvl3pPr marL="1181100" indent="-393700">
              <a:lnSpc>
                <a:spcPct val="90000"/>
              </a:lnSpc>
              <a:spcBef>
                <a:spcPts val="2800"/>
              </a:spcBef>
              <a:defRPr sz="3200"/>
            </a:lvl3pPr>
            <a:lvl4pPr marL="1574800" indent="-393700">
              <a:lnSpc>
                <a:spcPct val="90000"/>
              </a:lnSpc>
              <a:spcBef>
                <a:spcPts val="2800"/>
              </a:spcBef>
              <a:defRPr sz="3200"/>
            </a:lvl4pPr>
            <a:lvl5pPr marL="1968500" indent="-393700">
              <a:lnSpc>
                <a:spcPct val="90000"/>
              </a:lnSpc>
              <a:spcBef>
                <a:spcPts val="2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1</a:t>
            </a:r>
            <a:endParaRPr sz="32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2</a:t>
            </a:r>
            <a:endParaRPr sz="32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3</a:t>
            </a:r>
            <a:endParaRPr sz="32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4</a:t>
            </a:r>
            <a:endParaRPr sz="32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body" idx="1"/>
          </p:nvPr>
        </p:nvSpPr>
        <p:spPr>
          <a:xfrm>
            <a:off x="901700" y="1727200"/>
            <a:ext cx="11201400" cy="6286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1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2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3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4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10x7.png"/>
          <p:cNvPicPr/>
          <p:nvPr/>
        </p:nvPicPr>
        <p:blipFill>
          <a:blip r:embed="rId3">
            <a:alphaModFix amt="45000"/>
            <a:extLst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901700" y="635000"/>
            <a:ext cx="112014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901700" y="2603500"/>
            <a:ext cx="11201400" cy="596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1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2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3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 4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1pPr>
      <a:lvl2pPr indent="2286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2pPr>
      <a:lvl3pPr indent="4572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3pPr>
      <a:lvl4pPr indent="6858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4pPr>
      <a:lvl5pPr indent="9144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5pPr>
      <a:lvl6pPr indent="11430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6pPr>
      <a:lvl7pPr indent="13716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7pPr>
      <a:lvl8pPr indent="16002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8pPr>
      <a:lvl9pPr indent="1828800" defTabSz="584200">
        <a:lnSpc>
          <a:spcPct val="80000"/>
        </a:lnSpc>
        <a:defRPr b="1" cap="all" spc="384" sz="4800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latin typeface="+mn-lt"/>
          <a:ea typeface="+mn-ea"/>
          <a:cs typeface="+mn-cs"/>
          <a:sym typeface="Avenir Next"/>
        </a:defRPr>
      </a:lvl9pPr>
    </p:titleStyle>
    <p:bodyStyle>
      <a:lvl1pPr marL="4445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1pPr>
      <a:lvl2pPr marL="8890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2pPr>
      <a:lvl3pPr marL="13335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3pPr>
      <a:lvl4pPr marL="17780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4pPr>
      <a:lvl5pPr marL="22225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5pPr>
      <a:lvl6pPr marL="26670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6pPr>
      <a:lvl7pPr marL="31115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7pPr>
      <a:lvl8pPr marL="35560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8pPr>
      <a:lvl9pPr marL="4000500" indent="-444500" defTabSz="584200">
        <a:spcBef>
          <a:spcPts val="3200"/>
        </a:spcBef>
        <a:buSzPct val="75000"/>
        <a:buChar char="•"/>
        <a:defRPr sz="3600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1pPr>
      <a:lvl2pPr indent="2286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2pPr>
      <a:lvl3pPr indent="4572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3pPr>
      <a:lvl4pPr indent="6858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4pPr>
      <a:lvl5pPr indent="9144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5pPr>
      <a:lvl6pPr indent="11430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6pPr>
      <a:lvl7pPr indent="13716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7pPr>
      <a:lvl8pPr indent="16002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8pPr>
      <a:lvl9pPr indent="1828800" algn="ctr" defTabSz="584200">
        <a:defRPr b="1" cap="all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7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9.png"/><Relationship Id="rId5" Type="http://schemas.openxmlformats.org/officeDocument/2006/relationships/hyperlink" Target="http://www.graphingstories.com" TargetMode="Externa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20.png"/><Relationship Id="rId5" Type="http://schemas.openxmlformats.org/officeDocument/2006/relationships/hyperlink" Target="http://de-clic.com/2013/03/21/lintegration-des-tic-en-maths-comment-faire-une-formation-de-jocelyn-dagenais/" TargetMode="Externa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20.png"/><Relationship Id="rId5" Type="http://schemas.openxmlformats.org/officeDocument/2006/relationships/hyperlink" Target="http://de-clic.com/2013/03/21/lintegration-des-tic-en-maths-comment-faire-une-formation-de-jocelyn-dagenais/" TargetMode="Externa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21.png"/><Relationship Id="rId5" Type="http://schemas.openxmlformats.org/officeDocument/2006/relationships/hyperlink" Target="http://www.graphingstories.com" TargetMode="Externa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hyperlink" Target="https://tackk.com/bignickel" TargetMode="Externa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hyperlink" Target="http://illuminations.nctm.org/Activity.aspx?id=3576" TargetMode="Externa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xfrm>
            <a:off x="901700" y="3060700"/>
            <a:ext cx="11201400" cy="2718247"/>
          </a:xfrm>
          <a:prstGeom prst="rect">
            <a:avLst/>
          </a:prstGeom>
        </p:spPr>
        <p:txBody>
          <a:bodyPr/>
          <a:lstStyle>
            <a:lvl1pPr algn="ctr">
              <a:defRPr spc="440" sz="5500"/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440" sz="55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L’utilisation des technologies en classe de mathématique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body" idx="1"/>
          </p:nvPr>
        </p:nvSpPr>
        <p:spPr>
          <a:xfrm>
            <a:off x="901699" y="1733550"/>
            <a:ext cx="11201401" cy="6286500"/>
          </a:xfrm>
          <a:prstGeom prst="rect">
            <a:avLst/>
          </a:prstGeom>
        </p:spPr>
        <p:txBody>
          <a:bodyPr/>
          <a:lstStyle/>
          <a:p>
            <a:pPr lvl="0" marL="617361" indent="-617361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solidFill>
                  <a:srgbClr val="FFFB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Toujours partir d’une intention pédagogique et non d’une application ou d’un logiciel.</a:t>
            </a:r>
            <a:endParaRPr sz="5000">
              <a:solidFill>
                <a:srgbClr val="FFFB00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617361" indent="-617361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Ensuite, on trouve le meilleur outil pour le faire.</a:t>
            </a:r>
            <a:endParaRPr sz="5000"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617361" indent="-617361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L’application parfaite n’existe pas.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thumb_future-22_10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999" y="908050"/>
            <a:ext cx="7937501" cy="79375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9002873" y="2447224"/>
            <a:ext cx="166370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50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1994</a:t>
            </a:r>
          </a:p>
        </p:txBody>
      </p:sp>
      <p:sp>
        <p:nvSpPr>
          <p:cNvPr id="62" name="Shape 62"/>
          <p:cNvSpPr/>
          <p:nvPr/>
        </p:nvSpPr>
        <p:spPr>
          <a:xfrm>
            <a:off x="9002873" y="6081276"/>
            <a:ext cx="166370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50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2015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3500" y="1016000"/>
            <a:ext cx="5702301" cy="7734300"/>
          </a:xfrm>
          <a:prstGeom prst="rect">
            <a:avLst/>
          </a:prstGeom>
        </p:spPr>
      </p:pic>
      <p:sp>
        <p:nvSpPr>
          <p:cNvPr id="65" name="Shape 65"/>
          <p:cNvSpPr/>
          <p:nvPr>
            <p:ph type="title"/>
          </p:nvPr>
        </p:nvSpPr>
        <p:spPr>
          <a:xfrm>
            <a:off x="901700" y="2552625"/>
            <a:ext cx="5080000" cy="4648350"/>
          </a:xfrm>
          <a:prstGeom prst="rect">
            <a:avLst/>
          </a:prstGeom>
        </p:spPr>
        <p:txBody>
          <a:bodyPr/>
          <a:lstStyle>
            <a:lvl1pPr>
              <a:defRPr spc="479" sz="6000">
                <a:solidFill>
                  <a:srgbClr val="FFFB00"/>
                </a:solidFill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479" sz="6000">
                <a:solidFill>
                  <a:srgbClr val="FFFB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Mais que faire en classe avec une tablette ?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200"/>
            <a:ext cx="12120048" cy="6161082"/>
          </a:xfrm>
          <a:prstGeom prst="rect">
            <a:avLst/>
          </a:prstGeom>
        </p:spPr>
      </p:pic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pc="357" sz="4464">
                <a:effectLst>
                  <a:outerShdw sx="100000" sy="100000" kx="0" ky="0" algn="b" rotWithShape="0" blurRad="23622" dist="23622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57" sz="4464">
                <a:solidFill>
                  <a:srgbClr val="3E3B39"/>
                </a:solidFill>
                <a:effectLst>
                  <a:outerShdw sx="100000" sy="100000" kx="0" ky="0" algn="b" rotWithShape="0" blurRad="23622" dist="23622" dir="5520000">
                    <a:srgbClr val="FFFFFF">
                      <a:alpha val="72000"/>
                    </a:srgbClr>
                  </a:outerShdw>
                </a:effectLst>
              </a:rPr>
              <a:t>Compréhension des fractions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pc="0" sz="1800">
                <a:effectLst/>
              </a:defRPr>
            </a:pPr>
            <a:r>
              <a:rPr cap="all" spc="288" sz="36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pattern block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200"/>
            <a:ext cx="12293600" cy="6248401"/>
          </a:xfrm>
          <a:prstGeom prst="rect">
            <a:avLst/>
          </a:prstGeom>
        </p:spPr>
      </p:pic>
      <p:sp>
        <p:nvSpPr>
          <p:cNvPr id="72" name="Shape 72"/>
          <p:cNvSpPr/>
          <p:nvPr>
            <p:ph type="title"/>
          </p:nvPr>
        </p:nvSpPr>
        <p:spPr>
          <a:xfrm>
            <a:off x="901700" y="6934200"/>
            <a:ext cx="11201400" cy="1874193"/>
          </a:xfrm>
          <a:prstGeom prst="rect">
            <a:avLst/>
          </a:prstGeom>
        </p:spPr>
        <p:txBody>
          <a:bodyPr/>
          <a:lstStyle/>
          <a:p>
            <a:pPr lvl="0" defTabSz="461518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03" sz="3792">
                <a:solidFill>
                  <a:srgbClr val="3E3B39"/>
                </a:solidFill>
                <a:effectLst>
                  <a:outerShdw sx="100000" sy="100000" kx="0" ky="0" algn="b" rotWithShape="0" blurRad="20066" dist="20066" dir="5520000">
                    <a:srgbClr val="FFFFFF">
                      <a:alpha val="72000"/>
                    </a:srgbClr>
                  </a:outerShdw>
                </a:effectLst>
              </a:rPr>
              <a:t>Démontrer sa compréhension des fractions </a:t>
            </a:r>
            <a:endParaRPr b="1" cap="all" spc="303" sz="3792">
              <a:solidFill>
                <a:srgbClr val="3E3B39"/>
              </a:solidFill>
              <a:effectLst>
                <a:outerShdw sx="100000" sy="100000" kx="0" ky="0" algn="b" rotWithShape="0" blurRad="20066" dist="20066" dir="5520000">
                  <a:srgbClr val="FFFFFF">
                    <a:alpha val="72000"/>
                  </a:srgbClr>
                </a:outerShdw>
              </a:effectLst>
            </a:endParaRPr>
          </a:p>
          <a:p>
            <a:pPr lvl="0" defTabSz="461518">
              <a:lnSpc>
                <a:spcPct val="90000"/>
              </a:lnSpc>
              <a:spcBef>
                <a:spcPts val="2200"/>
              </a:spcBef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sz="2528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VISUAL F D&amp; P      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603" y="330200"/>
            <a:ext cx="12463594" cy="6333927"/>
          </a:xfrm>
          <a:prstGeom prst="rect">
            <a:avLst/>
          </a:prstGeom>
        </p:spPr>
      </p:pic>
      <p:sp>
        <p:nvSpPr>
          <p:cNvPr id="75" name="Shape 75"/>
          <p:cNvSpPr/>
          <p:nvPr>
            <p:ph type="title"/>
          </p:nvPr>
        </p:nvSpPr>
        <p:spPr>
          <a:xfrm>
            <a:off x="2119948" y="7056025"/>
            <a:ext cx="8764904" cy="952501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Carte conceptuelle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xfrm>
            <a:off x="2971443" y="8156773"/>
            <a:ext cx="7036515" cy="1206501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spcBef>
                <a:spcPts val="2800"/>
              </a:spcBef>
              <a:defRPr cap="none" spc="0"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INSPIRATION         </a:t>
            </a:r>
            <a:r>
              <a:rPr sz="32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INSPIRATION</a:t>
            </a: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    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G_1013_10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67" y="586821"/>
            <a:ext cx="6788939" cy="6802226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4617138" y="4082812"/>
            <a:ext cx="7269481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0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Construire des graphiques</a:t>
            </a:r>
            <a:endParaRPr i="1" sz="4000"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0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afin de développer l’approche</a:t>
            </a:r>
            <a:endParaRPr i="1" sz="4000"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0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fonctionnelle</a:t>
            </a:r>
          </a:p>
        </p:txBody>
      </p:sp>
      <p:sp>
        <p:nvSpPr>
          <p:cNvPr id="80" name="Shape 80"/>
          <p:cNvSpPr/>
          <p:nvPr/>
        </p:nvSpPr>
        <p:spPr>
          <a:xfrm>
            <a:off x="4187268" y="8102600"/>
            <a:ext cx="182565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32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DESMOS</a:t>
            </a:r>
          </a:p>
        </p:txBody>
      </p:sp>
      <p:sp>
        <p:nvSpPr>
          <p:cNvPr id="81" name="Shape 81"/>
          <p:cNvSpPr/>
          <p:nvPr/>
        </p:nvSpPr>
        <p:spPr>
          <a:xfrm>
            <a:off x="641202" y="8102600"/>
            <a:ext cx="286115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i="0" sz="1800">
                <a:effectLst/>
              </a:defRPr>
            </a:pPr>
            <a:r>
              <a:rPr i="1" sz="32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QUICK GRAPH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200"/>
            <a:ext cx="12293600" cy="6248400"/>
          </a:xfrm>
          <a:prstGeom prst="rect">
            <a:avLst/>
          </a:prstGeom>
        </p:spPr>
      </p:pic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8835">
              <a:defRPr spc="222" sz="2784">
                <a:effectLst>
                  <a:outerShdw sx="100000" sy="100000" kx="0" ky="0" algn="b" rotWithShape="0" blurRad="14732" dist="14732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222" sz="2784">
                <a:solidFill>
                  <a:srgbClr val="3E3B39"/>
                </a:solidFill>
                <a:effectLst>
                  <a:outerShdw sx="100000" sy="100000" kx="0" ky="0" algn="b" rotWithShape="0" blurRad="14732" dist="14732" dir="5520000">
                    <a:srgbClr val="FFFFFF">
                      <a:alpha val="72000"/>
                    </a:srgbClr>
                  </a:outerShdw>
                </a:effectLst>
              </a:rPr>
              <a:t>Génére automatiquement les tables des valeurs </a:t>
            </a:r>
          </a:p>
        </p:txBody>
      </p:sp>
      <p:sp>
        <p:nvSpPr>
          <p:cNvPr id="85" name="Shape 85"/>
          <p:cNvSpPr/>
          <p:nvPr/>
        </p:nvSpPr>
        <p:spPr>
          <a:xfrm>
            <a:off x="641202" y="8102600"/>
            <a:ext cx="286115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i="0" sz="1800">
                <a:effectLst/>
              </a:defRPr>
            </a:pPr>
            <a:r>
              <a:rPr i="1" sz="32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QUICK GRAPH</a:t>
            </a:r>
          </a:p>
        </p:txBody>
      </p:sp>
      <p:sp>
        <p:nvSpPr>
          <p:cNvPr id="86" name="Shape 86"/>
          <p:cNvSpPr/>
          <p:nvPr/>
        </p:nvSpPr>
        <p:spPr>
          <a:xfrm>
            <a:off x="4200747" y="8102600"/>
            <a:ext cx="182565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32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DESMOS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200"/>
            <a:ext cx="12293600" cy="6248400"/>
          </a:xfrm>
          <a:prstGeom prst="rect">
            <a:avLst/>
          </a:prstGeom>
        </p:spPr>
      </p:pic>
      <p:sp>
        <p:nvSpPr>
          <p:cNvPr id="89" name="Shape 89"/>
          <p:cNvSpPr/>
          <p:nvPr>
            <p:ph type="title"/>
          </p:nvPr>
        </p:nvSpPr>
        <p:spPr>
          <a:xfrm>
            <a:off x="2789984" y="6940550"/>
            <a:ext cx="7424832" cy="952500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Construction 3D</a:t>
            </a:r>
          </a:p>
        </p:txBody>
      </p:sp>
      <p:sp>
        <p:nvSpPr>
          <p:cNvPr id="90" name="Shape 90"/>
          <p:cNvSpPr/>
          <p:nvPr>
            <p:ph type="body" idx="1"/>
          </p:nvPr>
        </p:nvSpPr>
        <p:spPr>
          <a:xfrm>
            <a:off x="4274725" y="7997058"/>
            <a:ext cx="4455350" cy="871484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spcBef>
                <a:spcPts val="2800"/>
              </a:spcBef>
              <a:defRPr cap="none" spc="0"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FORMIT    </a:t>
            </a:r>
            <a:r>
              <a:rPr sz="32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SKETCHUP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200"/>
            <a:ext cx="12293600" cy="6248401"/>
          </a:xfrm>
          <a:prstGeom prst="rect">
            <a:avLst/>
          </a:prstGeom>
        </p:spPr>
      </p:pic>
      <p:sp>
        <p:nvSpPr>
          <p:cNvPr id="93" name="Shape 93"/>
          <p:cNvSpPr/>
          <p:nvPr>
            <p:ph type="title"/>
          </p:nvPr>
        </p:nvSpPr>
        <p:spPr>
          <a:xfrm>
            <a:off x="2263131" y="6926735"/>
            <a:ext cx="8478537" cy="980130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Étude des fonctions</a:t>
            </a:r>
          </a:p>
        </p:txBody>
      </p:sp>
      <p:sp>
        <p:nvSpPr>
          <p:cNvPr id="94" name="Shape 94"/>
          <p:cNvSpPr/>
          <p:nvPr>
            <p:ph type="body" idx="1"/>
          </p:nvPr>
        </p:nvSpPr>
        <p:spPr>
          <a:xfrm>
            <a:off x="3555196" y="7945022"/>
            <a:ext cx="5894408" cy="1206501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spcBef>
                <a:spcPts val="2800"/>
              </a:spcBef>
              <a:defRPr cap="none" spc="0"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rPr>
              <a:t>GÉOGÉBRA        </a:t>
            </a:r>
            <a:r>
              <a:rPr sz="32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rPr>
              <a:t> GÉOGÉBRA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3130500" y="863600"/>
            <a:ext cx="6743800" cy="1044675"/>
          </a:xfrm>
          <a:prstGeom prst="rect">
            <a:avLst/>
          </a:prstGeom>
        </p:spPr>
        <p:txBody>
          <a:bodyPr/>
          <a:lstStyle>
            <a:lvl1pPr defTabSz="578358">
              <a:defRPr spc="435" sz="5445">
                <a:solidFill>
                  <a:srgbClr val="1F43C9"/>
                </a:solidFill>
                <a:effectLst>
                  <a:outerShdw sx="100000" sy="100000" kx="0" ky="0" algn="b" rotWithShape="0" blurRad="25146" dist="25146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435" sz="5445">
                <a:solidFill>
                  <a:srgbClr val="1F43C9"/>
                </a:solidFill>
                <a:effectLst>
                  <a:outerShdw sx="100000" sy="100000" kx="0" ky="0" algn="b" rotWithShape="0" blurRad="25146" dist="25146" dir="5520000">
                    <a:srgbClr val="FFFFFF">
                      <a:alpha val="72000"/>
                    </a:srgbClr>
                  </a:outerShdw>
                </a:effectLst>
              </a:rPr>
              <a:t>Ordre du jour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71910" indent="-471910" defTabSz="531622">
              <a:spcBef>
                <a:spcPts val="2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822">
                <a:solidFill>
                  <a:srgbClr val="5E524C"/>
                </a:solidFill>
                <a:effectLst>
                  <a:outerShdw sx="100000" sy="100000" kx="0" ky="0" algn="b" rotWithShape="0" blurRad="23114" dist="23114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Le numérique chez les jeunes</a:t>
            </a:r>
            <a:endParaRPr sz="3822">
              <a:solidFill>
                <a:srgbClr val="5E524C"/>
              </a:solidFill>
              <a:effectLst>
                <a:outerShdw sx="100000" sy="100000" kx="0" ky="0" algn="b" rotWithShape="0" blurRad="23114" dist="23114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471910" indent="-471910" defTabSz="531622">
              <a:spcBef>
                <a:spcPts val="2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822">
                <a:solidFill>
                  <a:srgbClr val="5E524C"/>
                </a:solidFill>
                <a:effectLst>
                  <a:outerShdw sx="100000" sy="100000" kx="0" ky="0" algn="b" rotWithShape="0" blurRad="23114" dist="23114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Le modèle SAMR</a:t>
            </a:r>
            <a:endParaRPr sz="3822">
              <a:solidFill>
                <a:srgbClr val="5E524C"/>
              </a:solidFill>
              <a:effectLst>
                <a:outerShdw sx="100000" sy="100000" kx="0" ky="0" algn="b" rotWithShape="0" blurRad="23114" dist="23114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471910" indent="-471910" defTabSz="531622">
              <a:spcBef>
                <a:spcPts val="2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822">
                <a:solidFill>
                  <a:srgbClr val="5E524C"/>
                </a:solidFill>
                <a:effectLst>
                  <a:outerShdw sx="100000" sy="100000" kx="0" ky="0" algn="b" rotWithShape="0" blurRad="23114" dist="23114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Les avantages du numérique (Ipad…)</a:t>
            </a:r>
            <a:endParaRPr sz="3822">
              <a:solidFill>
                <a:srgbClr val="5E524C"/>
              </a:solidFill>
              <a:effectLst>
                <a:outerShdw sx="100000" sy="100000" kx="0" ky="0" algn="b" rotWithShape="0" blurRad="23114" dist="23114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471910" indent="-471910" defTabSz="531622">
              <a:spcBef>
                <a:spcPts val="2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822">
                <a:solidFill>
                  <a:srgbClr val="5E524C"/>
                </a:solidFill>
                <a:effectLst>
                  <a:outerShdw sx="100000" sy="100000" kx="0" ky="0" algn="b" rotWithShape="0" blurRad="23114" dist="23114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Échanger sur des idées d’intégration</a:t>
            </a:r>
            <a:endParaRPr sz="3822">
              <a:solidFill>
                <a:srgbClr val="5E524C"/>
              </a:solidFill>
              <a:effectLst>
                <a:outerShdw sx="100000" sy="100000" kx="0" ky="0" algn="b" rotWithShape="0" blurRad="23114" dist="23114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471910" indent="-471910" defTabSz="531622">
              <a:spcBef>
                <a:spcPts val="2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822">
                <a:solidFill>
                  <a:srgbClr val="5E524C"/>
                </a:solidFill>
                <a:effectLst>
                  <a:outerShdw sx="100000" sy="100000" kx="0" ky="0" algn="b" rotWithShape="0" blurRad="23114" dist="23114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Passer par-dessus nos peurs</a:t>
            </a:r>
            <a:endParaRPr sz="3822">
              <a:solidFill>
                <a:srgbClr val="5E524C"/>
              </a:solidFill>
              <a:effectLst>
                <a:outerShdw sx="100000" sy="100000" kx="0" ky="0" algn="b" rotWithShape="0" blurRad="23114" dist="23114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471910" indent="-471910" defTabSz="531622">
              <a:spcBef>
                <a:spcPts val="2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822">
                <a:solidFill>
                  <a:srgbClr val="5E524C"/>
                </a:solidFill>
                <a:effectLst>
                  <a:outerShdw sx="100000" sy="100000" kx="0" ky="0" algn="b" rotWithShape="0" blurRad="23114" dist="23114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Pistes de réflexion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200"/>
            <a:ext cx="12293600" cy="6248400"/>
          </a:xfrm>
          <a:prstGeom prst="rect">
            <a:avLst/>
          </a:prstGeom>
        </p:spPr>
      </p:pic>
      <p:sp>
        <p:nvSpPr>
          <p:cNvPr id="97" name="Shape 97"/>
          <p:cNvSpPr/>
          <p:nvPr>
            <p:ph type="title"/>
          </p:nvPr>
        </p:nvSpPr>
        <p:spPr>
          <a:xfrm>
            <a:off x="3612302" y="6940550"/>
            <a:ext cx="5780196" cy="952500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Proportions</a:t>
            </a:r>
          </a:p>
        </p:txBody>
      </p:sp>
      <p:sp>
        <p:nvSpPr>
          <p:cNvPr id="98" name="Shape 98"/>
          <p:cNvSpPr/>
          <p:nvPr>
            <p:ph type="body" idx="1"/>
          </p:nvPr>
        </p:nvSpPr>
        <p:spPr>
          <a:xfrm>
            <a:off x="3109774" y="7829550"/>
            <a:ext cx="6785252" cy="12065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Plan      </a:t>
            </a:r>
            <a:r>
              <a:rPr cap="all" spc="288" sz="36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google earth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199"/>
            <a:ext cx="12293601" cy="6248401"/>
          </a:xfrm>
          <a:prstGeom prst="rect">
            <a:avLst/>
          </a:prstGeom>
        </p:spPr>
      </p:pic>
      <p:sp>
        <p:nvSpPr>
          <p:cNvPr id="101" name="Shape 101"/>
          <p:cNvSpPr/>
          <p:nvPr>
            <p:ph type="title"/>
          </p:nvPr>
        </p:nvSpPr>
        <p:spPr>
          <a:xfrm>
            <a:off x="3060283" y="6940550"/>
            <a:ext cx="6884234" cy="952500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Généralisation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5198553" y="7960251"/>
            <a:ext cx="2582294" cy="1206501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cubes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200"/>
            <a:ext cx="12293600" cy="6248401"/>
          </a:xfrm>
          <a:prstGeom prst="rect">
            <a:avLst/>
          </a:prstGeom>
        </p:spPr>
      </p:pic>
      <p:sp>
        <p:nvSpPr>
          <p:cNvPr id="105" name="Shape 105"/>
          <p:cNvSpPr/>
          <p:nvPr>
            <p:ph type="title"/>
          </p:nvPr>
        </p:nvSpPr>
        <p:spPr>
          <a:xfrm>
            <a:off x="2994285" y="6940550"/>
            <a:ext cx="6990830" cy="952500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Démonstration</a:t>
            </a:r>
          </a:p>
        </p:txBody>
      </p:sp>
      <p:sp>
        <p:nvSpPr>
          <p:cNvPr id="106" name="Shape 106"/>
          <p:cNvSpPr/>
          <p:nvPr>
            <p:ph type="body" idx="1"/>
          </p:nvPr>
        </p:nvSpPr>
        <p:spPr>
          <a:xfrm>
            <a:off x="4536130" y="7829550"/>
            <a:ext cx="3907140" cy="12065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Notability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200"/>
            <a:ext cx="12293600" cy="6248400"/>
          </a:xfrm>
          <a:prstGeom prst="rect">
            <a:avLst/>
          </a:prstGeom>
        </p:spPr>
      </p:pic>
      <p:sp>
        <p:nvSpPr>
          <p:cNvPr id="109" name="Shape 109"/>
          <p:cNvSpPr/>
          <p:nvPr>
            <p:ph type="title"/>
          </p:nvPr>
        </p:nvSpPr>
        <p:spPr>
          <a:xfrm>
            <a:off x="4107215" y="6940550"/>
            <a:ext cx="4790369" cy="952500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Perspective</a:t>
            </a:r>
          </a:p>
        </p:txBody>
      </p:sp>
      <p:sp>
        <p:nvSpPr>
          <p:cNvPr id="110" name="Shape 110"/>
          <p:cNvSpPr/>
          <p:nvPr>
            <p:ph type="body" idx="1"/>
          </p:nvPr>
        </p:nvSpPr>
        <p:spPr>
          <a:xfrm>
            <a:off x="5187554" y="7906105"/>
            <a:ext cx="2604291" cy="10533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pc="0" sz="1800">
                <a:effectLst/>
              </a:defRPr>
            </a:pPr>
            <a:r>
              <a:rPr cap="all" spc="288" sz="36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3d views     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ÉTUDE DES FONCTIONS </a:t>
            </a:r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pc="0" sz="1800">
                <a:solidFill>
                  <a:srgbClr val="000000"/>
                </a:solidFill>
                <a:effectLst/>
              </a:defRPr>
            </a:pPr>
            <a:r>
              <a:rPr cap="all" spc="288" sz="3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VIDEO PHYSICS </a:t>
            </a:r>
          </a:p>
        </p:txBody>
      </p:sp>
      <p:pic>
        <p:nvPicPr>
          <p:cNvPr id="114" name="IMG_1057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32232" y="36299"/>
            <a:ext cx="9114935" cy="6836202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43305">
              <a:defRPr spc="357" sz="4464">
                <a:effectLst>
                  <a:outerShdw sx="100000" sy="100000" kx="0" ky="0" algn="b" rotWithShape="0" blurRad="23622" dist="23622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57" sz="4464">
                <a:solidFill>
                  <a:srgbClr val="3E3B39"/>
                </a:solidFill>
                <a:effectLst>
                  <a:outerShdw sx="100000" sy="100000" kx="0" ky="0" algn="b" rotWithShape="0" blurRad="23622" dist="23622" dir="5520000">
                    <a:srgbClr val="FFFFFF">
                      <a:alpha val="72000"/>
                    </a:srgbClr>
                  </a:outerShdw>
                </a:effectLst>
              </a:rPr>
              <a:t>L’enseignant contrôle toutes les sphères de la pédagogie</a:t>
            </a:r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518583" indent="-51858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Le temps </a:t>
            </a:r>
            <a:endParaRPr sz="4200"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518583" indent="-51858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L’espace</a:t>
            </a:r>
            <a:endParaRPr sz="4200"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518583" indent="-51858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Le comportement des élèves</a:t>
            </a:r>
            <a:endParaRPr sz="4200"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518583" indent="-51858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Les connaissances à transmettre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humb_IMG_1035_10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L’intégration des technologies en classe</a:t>
            </a:r>
          </a:p>
        </p:txBody>
      </p:sp>
      <p:sp>
        <p:nvSpPr>
          <p:cNvPr id="122" name="Shape 1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Réaménager la classe (rangs d’oignons c’est out !)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Faciliter la collaboration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Permettre le travail individuel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Accent sur l’apprentissage et non l’enseignement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Intégrer les TIC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200"/>
            <a:ext cx="12293600" cy="6248400"/>
          </a:xfrm>
          <a:prstGeom prst="rect">
            <a:avLst/>
          </a:prstGeom>
        </p:spPr>
      </p:pic>
      <p:sp>
        <p:nvSpPr>
          <p:cNvPr id="125" name="Shape 125"/>
          <p:cNvSpPr/>
          <p:nvPr>
            <p:ph type="title"/>
          </p:nvPr>
        </p:nvSpPr>
        <p:spPr>
          <a:xfrm>
            <a:off x="888999" y="7486650"/>
            <a:ext cx="11201401" cy="952500"/>
          </a:xfrm>
          <a:prstGeom prst="rect">
            <a:avLst/>
          </a:prstGeom>
        </p:spPr>
        <p:txBody>
          <a:bodyPr/>
          <a:lstStyle>
            <a:lvl1pPr defTabSz="484886">
              <a:defRPr spc="318" sz="3984">
                <a:effectLst>
                  <a:outerShdw sx="100000" sy="100000" kx="0" ky="0" algn="b" rotWithShape="0" blurRad="21082" dist="21082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18" sz="3984">
                <a:solidFill>
                  <a:srgbClr val="3E3B39"/>
                </a:solidFill>
                <a:effectLst>
                  <a:outerShdw sx="100000" sy="100000" kx="0" ky="0" algn="b" rotWithShape="0" blurRad="21082" dist="21082" dir="5520000">
                    <a:srgbClr val="FFFFFF">
                      <a:alpha val="72000"/>
                    </a:srgbClr>
                  </a:outerShdw>
                </a:effectLst>
              </a:rPr>
              <a:t>N’ayez pas peur de vous tromper !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xfrm>
            <a:off x="901700" y="635000"/>
            <a:ext cx="11201400" cy="2226352"/>
          </a:xfrm>
          <a:prstGeom prst="rect">
            <a:avLst/>
          </a:prstGeom>
        </p:spPr>
        <p:txBody>
          <a:bodyPr/>
          <a:lstStyle/>
          <a:p>
            <a:pPr lvl="0" defTabSz="572516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76" sz="4704">
                <a:solidFill>
                  <a:srgbClr val="FFFB00"/>
                </a:solidFill>
                <a:effectLst>
                  <a:outerShdw sx="100000" sy="100000" kx="0" ky="0" algn="b" rotWithShape="0" blurRad="24892" dist="24892" dir="5520000">
                    <a:srgbClr val="FFFFFF">
                      <a:alpha val="72000"/>
                    </a:srgbClr>
                  </a:outerShdw>
                </a:effectLst>
              </a:rPr>
              <a:t>En classe les élèves attendent la réponse alors</a:t>
            </a:r>
            <a:endParaRPr b="1" cap="all" spc="376" sz="4704">
              <a:solidFill>
                <a:srgbClr val="FFFB00"/>
              </a:solidFill>
              <a:effectLst>
                <a:outerShdw sx="100000" sy="100000" kx="0" ky="0" algn="b" rotWithShape="0" blurRad="24892" dist="24892" dir="5520000">
                  <a:srgbClr val="FFFFFF">
                    <a:alpha val="72000"/>
                  </a:srgbClr>
                </a:outerShdw>
              </a:effectLst>
            </a:endParaRPr>
          </a:p>
          <a:p>
            <a:pPr lvl="0" defTabSz="572516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76" sz="4704">
                <a:solidFill>
                  <a:srgbClr val="FFFB00"/>
                </a:solidFill>
                <a:effectLst>
                  <a:outerShdw sx="100000" sy="100000" kx="0" ky="0" algn="b" rotWithShape="0" blurRad="24892" dist="24892" dir="5520000">
                    <a:srgbClr val="FFFFFF">
                      <a:alpha val="72000"/>
                    </a:srgbClr>
                  </a:outerShdw>
                </a:effectLst>
              </a:rPr>
              <a:t>qu’ailleurs…</a:t>
            </a:r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xfrm>
            <a:off x="901700" y="4561225"/>
            <a:ext cx="11201400" cy="4379575"/>
          </a:xfrm>
          <a:prstGeom prst="rect">
            <a:avLst/>
          </a:prstGeom>
        </p:spPr>
        <p:txBody>
          <a:bodyPr/>
          <a:lstStyle/>
          <a:p>
            <a:pPr lvl="0" marL="518583" indent="-51858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Demande à un ami</a:t>
            </a:r>
            <a:endParaRPr sz="4200">
              <a:solidFill>
                <a:srgbClr val="FF2600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518583" indent="-51858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Demande au groupe</a:t>
            </a:r>
            <a:endParaRPr sz="4200">
              <a:solidFill>
                <a:srgbClr val="FF2600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518583" indent="-51858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Cherche sur le Net</a:t>
            </a:r>
            <a:endParaRPr sz="4200">
              <a:solidFill>
                <a:srgbClr val="FF2600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518583" indent="-51858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26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Demande à ton enseignant</a:t>
            </a:r>
          </a:p>
        </p:txBody>
      </p:sp>
      <p:sp>
        <p:nvSpPr>
          <p:cNvPr id="129" name="Shape 129"/>
          <p:cNvSpPr/>
          <p:nvPr/>
        </p:nvSpPr>
        <p:spPr>
          <a:xfrm>
            <a:off x="773798" y="3283644"/>
            <a:ext cx="697047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1" cap="all" i="0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Alors en classe…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xfrm>
            <a:off x="901699" y="7486650"/>
            <a:ext cx="11201401" cy="952500"/>
          </a:xfrm>
          <a:prstGeom prst="rect">
            <a:avLst/>
          </a:prstGeom>
        </p:spPr>
        <p:txBody>
          <a:bodyPr/>
          <a:lstStyle>
            <a:lvl1pPr defTabSz="560831">
              <a:defRPr spc="368" sz="4608">
                <a:effectLst>
                  <a:outerShdw sx="100000" sy="100000" kx="0" ky="0" algn="b" rotWithShape="0" blurRad="24384" dist="24384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68" sz="4608">
                <a:solidFill>
                  <a:srgbClr val="3E3B39"/>
                </a:solidFill>
                <a:effectLst>
                  <a:outerShdw sx="100000" sy="100000" kx="0" ky="0" algn="b" rotWithShape="0" blurRad="24384" dist="24384" dir="5520000">
                    <a:srgbClr val="FFFFFF">
                      <a:alpha val="72000"/>
                    </a:srgbClr>
                  </a:outerShdw>
                </a:effectLst>
              </a:rPr>
              <a:t>Le numérique chez les jeunes</a:t>
            </a:r>
          </a:p>
        </p:txBody>
      </p:sp>
      <p:pic>
        <p:nvPicPr>
          <p:cNvPr id="40" name="MTS 3G PLUS internet advertisement   BORN FOR THE INTERNET BABY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56334" y="946052"/>
            <a:ext cx="11466732" cy="5016696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xfrm>
            <a:off x="1449911" y="3905250"/>
            <a:ext cx="10104978" cy="1943100"/>
          </a:xfrm>
          <a:prstGeom prst="rect">
            <a:avLst/>
          </a:prstGeom>
        </p:spPr>
        <p:txBody>
          <a:bodyPr/>
          <a:lstStyle>
            <a:lvl1pPr>
              <a:defRPr spc="608" sz="7600"/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608" sz="76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Ressources web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raphing Stories - Height by Rachel Falknor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76984" y="482600"/>
            <a:ext cx="10625432" cy="5943600"/>
          </a:xfrm>
          <a:prstGeom prst="rect">
            <a:avLst/>
          </a:prstGeom>
        </p:spPr>
      </p:pic>
      <p:sp>
        <p:nvSpPr>
          <p:cNvPr id="134" name="Shape 134"/>
          <p:cNvSpPr/>
          <p:nvPr/>
        </p:nvSpPr>
        <p:spPr>
          <a:xfrm>
            <a:off x="919480" y="7054850"/>
            <a:ext cx="739394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44500" indent="-444500" algn="l">
              <a:spcBef>
                <a:spcPts val="3200"/>
              </a:spcBef>
              <a:buSzPct val="75000"/>
              <a:buChar char="•"/>
              <a:defRPr i="0" sz="3600" u="sng">
                <a:hlinkClick r:id="rId5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600" u="sng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hlinkClick r:id="rId5" invalidUrl="" action="" tgtFrame="" tooltip="" history="1" highlightClick="0" endSnd="0"/>
              </a:rPr>
              <a:t>http://www.graphingstories.com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raphingstories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06032" y="939800"/>
            <a:ext cx="7567336" cy="5675502"/>
          </a:xfrm>
          <a:prstGeom prst="rect">
            <a:avLst/>
          </a:prstGeom>
        </p:spPr>
      </p:pic>
      <p:sp>
        <p:nvSpPr>
          <p:cNvPr id="137" name="Shape 137"/>
          <p:cNvSpPr/>
          <p:nvPr/>
        </p:nvSpPr>
        <p:spPr>
          <a:xfrm>
            <a:off x="603706" y="7353300"/>
            <a:ext cx="11454487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5" invalidUrl="" action="" tgtFrame="" tooltip="" history="1" highlightClick="0" endSnd="0"/>
              </a:defRPr>
            </a:lvl1pPr>
          </a:lstStyle>
          <a:p>
            <a:pPr lvl="0">
              <a:defRPr i="0" sz="1800" u="none">
                <a:solidFill>
                  <a:srgbClr val="000000"/>
                </a:solidFill>
                <a:effectLst/>
              </a:defRPr>
            </a:pPr>
            <a:r>
              <a:rPr i="1" sz="3200" u="sng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hlinkClick r:id="rId5" invalidUrl="" action="" tgtFrame="" tooltip="" history="1" highlightClick="0" endSnd="0"/>
              </a:rPr>
              <a:t>http://de-clic.com/2013/03/21/lintegration-des-tic-en-maths-comment-faire-une-formation-de-jocelyn-dagenais/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raphingstories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59050" y="596900"/>
            <a:ext cx="7861300" cy="5895975"/>
          </a:xfrm>
          <a:prstGeom prst="rect">
            <a:avLst/>
          </a:prstGeom>
        </p:spPr>
      </p:pic>
      <p:sp>
        <p:nvSpPr>
          <p:cNvPr id="140" name="Shape 140"/>
          <p:cNvSpPr/>
          <p:nvPr/>
        </p:nvSpPr>
        <p:spPr>
          <a:xfrm>
            <a:off x="629106" y="7353300"/>
            <a:ext cx="11454487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5" invalidUrl="" action="" tgtFrame="" tooltip="" history="1" highlightClick="0" endSnd="0"/>
              </a:defRPr>
            </a:lvl1pPr>
          </a:lstStyle>
          <a:p>
            <a:pPr lvl="0">
              <a:defRPr i="0" sz="1800" u="none">
                <a:solidFill>
                  <a:srgbClr val="000000"/>
                </a:solidFill>
                <a:effectLst/>
              </a:defRPr>
            </a:pPr>
            <a:r>
              <a:rPr i="1" sz="3200" u="sng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hlinkClick r:id="rId5" invalidUrl="" action="" tgtFrame="" tooltip="" history="1" highlightClick="0" endSnd="0"/>
              </a:rPr>
              <a:t>http://de-clic.com/2013/03/21/lintegration-des-tic-en-maths-comment-faire-une-formation-de-jocelyn-dagenais/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raphing Stories - Height by Jean-Phillipe Choiniere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71043" y="317500"/>
            <a:ext cx="10662714" cy="5964456"/>
          </a:xfrm>
          <a:prstGeom prst="rect">
            <a:avLst/>
          </a:prstGeom>
        </p:spPr>
      </p:pic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44500" indent="-444500">
              <a:lnSpc>
                <a:spcPct val="100000"/>
              </a:lnSpc>
              <a:spcBef>
                <a:spcPts val="3200"/>
              </a:spcBef>
              <a:buSzPct val="75000"/>
              <a:buChar char="•"/>
              <a:defRPr b="0" cap="none" spc="0" sz="3600" u="sng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  <a:hlinkClick r:id="rId5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600" u="sng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hlinkClick r:id="rId5" invalidUrl="" action="" tgtFrame="" tooltip="" history="1" highlightClick="0" endSnd="0"/>
              </a:rPr>
              <a:t>http://www.graphingstories.com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xfrm>
            <a:off x="571500" y="438150"/>
            <a:ext cx="4146054" cy="1016000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Big Nickel</a:t>
            </a:r>
          </a:p>
        </p:txBody>
      </p:sp>
      <p:pic>
        <p:nvPicPr>
          <p:cNvPr id="146" name="thumb_Big-Nickel-Up-Close-550x412_10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1524000"/>
            <a:ext cx="4146054" cy="3105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thumb_bignickel-act2-diameter-550x412_102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4700" y="1524000"/>
            <a:ext cx="4146054" cy="3105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thumb_bignickel-act2-triaglesegments-550x412_1024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6800" y="1524000"/>
            <a:ext cx="4146054" cy="3105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thumb_bignickel-act2-bignickel-thickness-550x411_1024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868" y="5233021"/>
            <a:ext cx="4156143" cy="3105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thumb_bignickel-act2-realnickelthickness-550x413_1024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34392" y="5233021"/>
            <a:ext cx="4136016" cy="3105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thumb_bignickel-act2-bignickeltotalcost-550x412_1024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85200" y="5229252"/>
            <a:ext cx="4146054" cy="310577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527456" y="8483600"/>
            <a:ext cx="519348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8" invalidUrl="" action="" tgtFrame="" tooltip="" history="1" highlightClick="0" endSnd="0"/>
              </a:defRPr>
            </a:lvl1pPr>
          </a:lstStyle>
          <a:p>
            <a:pPr lvl="0">
              <a:defRPr i="0" sz="1800" u="none">
                <a:solidFill>
                  <a:srgbClr val="000000"/>
                </a:solidFill>
                <a:effectLst/>
              </a:defRPr>
            </a:pPr>
            <a:r>
              <a:rPr i="1" sz="3200" u="sng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hlinkClick r:id="rId8" invalidUrl="" action="" tgtFrame="" tooltip="" history="1" highlightClick="0" endSnd="0"/>
              </a:rPr>
              <a:t>https://tackk.com/bignickel</a:t>
            </a:r>
          </a:p>
        </p:txBody>
      </p:sp>
      <p:sp>
        <p:nvSpPr>
          <p:cNvPr id="153" name="Shape 153"/>
          <p:cNvSpPr/>
          <p:nvPr/>
        </p:nvSpPr>
        <p:spPr>
          <a:xfrm>
            <a:off x="4789576" y="615950"/>
            <a:ext cx="271444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3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</a:rPr>
              <a:t>Trigonométrie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apture d’écran 2015-04-16 à 09.25.4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469" y="584200"/>
            <a:ext cx="11129862" cy="738250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681583" y="8280400"/>
            <a:ext cx="968583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 lvl="0">
              <a:defRPr i="0" sz="1800" u="none">
                <a:solidFill>
                  <a:srgbClr val="000000"/>
                </a:solidFill>
                <a:effectLst/>
              </a:defRPr>
            </a:pPr>
            <a:r>
              <a:rPr i="1" sz="3200" u="sng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hlinkClick r:id="rId3" invalidUrl="" action="" tgtFrame="" tooltip="" history="1" highlightClick="0" endSnd="0"/>
              </a:rPr>
              <a:t>http://illuminations.nctm.org/Activity.aspx?id=3576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title"/>
          </p:nvPr>
        </p:nvSpPr>
        <p:spPr>
          <a:xfrm>
            <a:off x="901700" y="1639908"/>
            <a:ext cx="11201400" cy="6207084"/>
          </a:xfrm>
          <a:prstGeom prst="rect">
            <a:avLst/>
          </a:prstGeom>
        </p:spPr>
        <p:txBody>
          <a:bodyPr/>
          <a:lstStyle>
            <a:lvl1pPr>
              <a:defRPr spc="391" sz="4900">
                <a:solidFill>
                  <a:srgbClr val="FFFB00"/>
                </a:solidFill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91" sz="4900">
                <a:solidFill>
                  <a:srgbClr val="FFFB00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Les technologies sont bienvenues dans toutes les sphères de notre vie…sauf en éducation.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Capture d’écran 2015-04-17 à 11.35.4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9350" y="19050"/>
            <a:ext cx="8166100" cy="971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title"/>
          </p:nvPr>
        </p:nvSpPr>
        <p:spPr>
          <a:xfrm>
            <a:off x="2394054" y="641350"/>
            <a:ext cx="8216693" cy="1714500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Pistes de réflexion</a:t>
            </a:r>
          </a:p>
        </p:txBody>
      </p:sp>
      <p:sp>
        <p:nvSpPr>
          <p:cNvPr id="163" name="Shape 1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543277" indent="-543277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0433FF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Aimeriez-vous être dans votre propre classe si vous étiez un élève ?</a:t>
            </a:r>
            <a:endParaRPr sz="4400">
              <a:solidFill>
                <a:srgbClr val="0433FF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marL="543277" indent="-543277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0433FF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Tolèreriez-vous que votre médecin de famille n’ait suivi aucune formation continue depuis 15 ou 20 ans ?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5 choses que les étudiants veulent en éducation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Technologies interactives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Enseignants qui sont des mentors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Innovation dans l’enseignement et l’apprentissage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Avoir le choix</a:t>
            </a:r>
            <a:endParaRPr sz="36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Des applications dans la vie réelle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C606FDC-3E6E-4890-9CED-563F11E602CB-L0-0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xfrm>
            <a:off x="689529" y="279521"/>
            <a:ext cx="11201401" cy="8540910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3200"/>
              </a:spcBef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« Lorsque la tablette électronique entre en classe, c’est la gestion de la classe au complet qui doit évoluer :modifier l’aménagement physique du mobilier, adopter une approche constructiviste, favoriser la créativité, l’inventivité et la curiosité dans les stratégies d’enseignement. »</a:t>
            </a:r>
            <a:endParaRPr sz="4200">
              <a:solidFill>
                <a:srgbClr val="5E524C"/>
              </a:solidFill>
              <a:effectLst>
                <a:outerShdw sx="100000" sy="100000" kx="0" ky="0" algn="b" rotWithShape="0" blurRad="25400" dist="25400" dir="5520000">
                  <a:srgbClr val="FFFFFF">
                    <a:alpha val="71999"/>
                  </a:srgbClr>
                </a:outerShdw>
              </a:effectLst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lvl="0" algn="ctr">
              <a:lnSpc>
                <a:spcPct val="100000"/>
              </a:lnSpc>
              <a:spcBef>
                <a:spcPts val="3200"/>
              </a:spcBef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rPr>
              <a:t>« Marc-André Girard »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thumb_IMG_1033_10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thumb_CCX9a3yWEAAIwpU.jpg-large_1024.jpg"/>
          <p:cNvPicPr/>
          <p:nvPr/>
        </p:nvPicPr>
        <p:blipFill>
          <a:blip r:embed="rId2">
            <a:extLst/>
          </a:blip>
          <a:srcRect l="0" t="16458" r="0" b="16458"/>
          <a:stretch>
            <a:fillRect/>
          </a:stretch>
        </p:blipFill>
        <p:spPr>
          <a:xfrm>
            <a:off x="393700" y="381000"/>
            <a:ext cx="12217400" cy="6146800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50" name="Shape 50"/>
          <p:cNvSpPr/>
          <p:nvPr>
            <p:ph type="title"/>
          </p:nvPr>
        </p:nvSpPr>
        <p:spPr>
          <a:xfrm>
            <a:off x="3744269" y="7486650"/>
            <a:ext cx="5490862" cy="952500"/>
          </a:xfrm>
          <a:prstGeom prst="rect">
            <a:avLst/>
          </a:prstGeom>
        </p:spPr>
        <p:txBody>
          <a:bodyPr/>
          <a:lstStyle/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Modèle SAMR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3E3B39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Le modèle en verbes</a:t>
            </a:r>
          </a:p>
        </p:txBody>
      </p:sp>
      <p:graphicFrame>
        <p:nvGraphicFramePr>
          <p:cNvPr id="53" name="Table 53"/>
          <p:cNvGraphicFramePr/>
          <p:nvPr/>
        </p:nvGraphicFramePr>
        <p:xfrm>
          <a:off x="901700" y="2057400"/>
          <a:ext cx="11201400" cy="681440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2800350"/>
                <a:gridCol w="2800350"/>
                <a:gridCol w="2800350"/>
                <a:gridCol w="2800350"/>
              </a:tblGrid>
              <a:tr h="2177282">
                <a:tc>
                  <a:txBody>
                    <a:bodyPr/>
                    <a:lstStyle/>
                    <a:p>
                      <a:pPr lvl="0"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6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6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6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M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6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4637121">
                <a:tc>
                  <a:txBody>
                    <a:bodyPr/>
                    <a:lstStyle/>
                    <a:p>
                      <a:pPr lvl="0" algn="l"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3500">
                          <a:solidFill>
                            <a:srgbClr val="2A2927"/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Demi Bold"/>
                        </a:rPr>
                        <a:t>Décrire
Comparer
Résumer
Exemplifier
Construire
Enseigner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3500">
                          <a:solidFill>
                            <a:srgbClr val="2A2927"/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Demi Bold"/>
                        </a:rPr>
                        <a:t>Classer
Démontrer
Simuler
Déduire
Différencier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3500">
                          <a:solidFill>
                            <a:srgbClr val="2A2927"/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Demi Bold"/>
                        </a:rPr>
                        <a:t>Justifier
Vérifier
Comparer
Évaluer
Débattre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3500">
                          <a:solidFill>
                            <a:srgbClr val="2A2927"/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Demi Bold"/>
                        </a:rPr>
                        <a:t>Imaginer
Transformer 
Créer
Produire
Inventer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4202391" y="224298"/>
            <a:ext cx="4600019" cy="171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FB4B"/>
                </a:solidFill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  <a:effectLst/>
              </a:defRPr>
            </a:pPr>
            <a:r>
              <a:rPr b="1" cap="all" spc="384" sz="4800">
                <a:solidFill>
                  <a:srgbClr val="FEFB4B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</a:rPr>
              <a:t>exemples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xfrm>
            <a:off x="487560" y="2797767"/>
            <a:ext cx="12029682" cy="5777868"/>
          </a:xfrm>
          <a:prstGeom prst="rect">
            <a:avLst/>
          </a:prstGeom>
        </p:spPr>
        <p:txBody>
          <a:bodyPr/>
          <a:lstStyle/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Cartes conceptuelles</a:t>
            </a:r>
            <a:endParaRPr b="1" cap="all" spc="288" sz="3612">
              <a:solidFill>
                <a:srgbClr val="3E3B39"/>
              </a:solidFill>
              <a:effectLst>
                <a:outerShdw sx="100000" sy="100000" kx="0" ky="0" algn="b" rotWithShape="0" blurRad="21336" dist="2133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Simulation en probabilité</a:t>
            </a:r>
            <a:endParaRPr b="1" cap="all" spc="288" sz="3612">
              <a:solidFill>
                <a:srgbClr val="3E3B39"/>
              </a:solidFill>
              <a:effectLst>
                <a:outerShdw sx="100000" sy="100000" kx="0" ky="0" algn="b" rotWithShape="0" blurRad="21336" dist="2133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construire des Diagrammes</a:t>
            </a:r>
            <a:endParaRPr b="1" cap="all" spc="288" sz="3612">
              <a:solidFill>
                <a:srgbClr val="3E3B39"/>
              </a:solidFill>
              <a:effectLst>
                <a:outerShdw sx="100000" sy="100000" kx="0" ky="0" algn="b" rotWithShape="0" blurRad="21336" dist="2133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construire ou analyser un Graphique</a:t>
            </a:r>
            <a:endParaRPr b="1" cap="all" spc="288" sz="3612">
              <a:solidFill>
                <a:srgbClr val="3E3B39"/>
              </a:solidFill>
              <a:effectLst>
                <a:outerShdw sx="100000" sy="100000" kx="0" ky="0" algn="b" rotWithShape="0" blurRad="21336" dist="2133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Construire un questionnaire</a:t>
            </a:r>
            <a:endParaRPr b="1" cap="all" spc="288" sz="3612">
              <a:solidFill>
                <a:srgbClr val="3E3B39"/>
              </a:solidFill>
              <a:effectLst>
                <a:outerShdw sx="100000" sy="100000" kx="0" ky="0" algn="b" rotWithShape="0" blurRad="21336" dist="2133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Faire un sondage</a:t>
            </a:r>
            <a:endParaRPr b="1" cap="all" spc="288" sz="3612">
              <a:solidFill>
                <a:srgbClr val="3E3B39"/>
              </a:solidFill>
              <a:effectLst>
                <a:outerShdw sx="100000" sy="100000" kx="0" ky="0" algn="b" rotWithShape="0" blurRad="21336" dist="2133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faire une Démonstration</a:t>
            </a:r>
            <a:endParaRPr b="1" cap="all" spc="288" sz="3612">
              <a:solidFill>
                <a:srgbClr val="3E3B39"/>
              </a:solidFill>
              <a:effectLst>
                <a:outerShdw sx="100000" sy="100000" kx="0" ky="0" algn="b" rotWithShape="0" blurRad="21336" dist="2133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Présentation multimédia</a:t>
            </a:r>
            <a:endParaRPr b="1" cap="all" spc="288" sz="3612">
              <a:solidFill>
                <a:srgbClr val="3E3B39"/>
              </a:solidFill>
              <a:effectLst>
                <a:outerShdw sx="100000" sy="100000" kx="0" ky="0" algn="b" rotWithShape="0" blurRad="21336" dist="2133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Podcast</a:t>
            </a:r>
            <a:endParaRPr b="1" cap="all" spc="288" sz="3612">
              <a:solidFill>
                <a:srgbClr val="3E3B39"/>
              </a:solidFill>
              <a:effectLst>
                <a:outerShdw sx="100000" sy="100000" kx="0" ky="0" algn="b" rotWithShape="0" blurRad="21336" dist="2133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Vidéo</a:t>
            </a:r>
            <a:endParaRPr b="1" cap="all" spc="288" sz="3612">
              <a:solidFill>
                <a:srgbClr val="3E3B39"/>
              </a:solidFill>
              <a:effectLst>
                <a:outerShdw sx="100000" sy="100000" kx="0" ky="0" algn="b" rotWithShape="0" blurRad="21336" dist="21336" dir="5520000">
                  <a:srgbClr val="FFFFFF">
                    <a:alpha val="71999"/>
                  </a:srgbClr>
                </a:outerShdw>
              </a:effectLst>
            </a:endParaRPr>
          </a:p>
          <a:p>
            <a:pPr lvl="0" defTabSz="490727">
              <a:defRPr cap="none" spc="0" sz="1800">
                <a:solidFill>
                  <a:srgbClr val="000000"/>
                </a:solidFill>
                <a:effectLst/>
              </a:defRPr>
            </a:pPr>
            <a:r>
              <a:rPr b="1" cap="all" spc="288" sz="3612">
                <a:solidFill>
                  <a:srgbClr val="3E3B39"/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rPr>
              <a:t>- etc...</a:t>
            </a:r>
          </a:p>
        </p:txBody>
      </p:sp>
    </p:spTree>
  </p:cSld>
  <p:clrMapOvr>
    <a:masterClrMapping/>
  </p:clrMapOvr>
  <p:transition spd="med" advClick="1">
    <p:dissolve/>
  </p:transition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5E524C"/>
      </a:dk1>
      <a:lt1>
        <a:srgbClr val="12455E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32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000000"/>
      </a:dk1>
      <a:lt1>
        <a:srgbClr val="FFFFFF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32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