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948" r:id="rId3"/>
  </p:sldMasterIdLst>
  <p:sldIdLst>
    <p:sldId id="256" r:id="rId4"/>
    <p:sldId id="276" r:id="rId5"/>
    <p:sldId id="257" r:id="rId6"/>
    <p:sldId id="275" r:id="rId7"/>
    <p:sldId id="258" r:id="rId8"/>
    <p:sldId id="262" r:id="rId9"/>
    <p:sldId id="261" r:id="rId10"/>
    <p:sldId id="259" r:id="rId11"/>
    <p:sldId id="260" r:id="rId12"/>
    <p:sldId id="263" r:id="rId13"/>
    <p:sldId id="277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85" r:id="rId24"/>
    <p:sldId id="278" r:id="rId25"/>
    <p:sldId id="279" r:id="rId26"/>
    <p:sldId id="280" r:id="rId27"/>
    <p:sldId id="281" r:id="rId28"/>
    <p:sldId id="287" r:id="rId29"/>
    <p:sldId id="282" r:id="rId30"/>
    <p:sldId id="28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CA" smtClean="0"/>
              <a:t>Modifiez le style des sous-titres du masque</a:t>
            </a:r>
            <a:endParaRPr lang="fr-CA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CA" smtClean="0"/>
              <a:t>Modifiez le style des sous-titres du masque</a:t>
            </a:r>
            <a:endParaRPr lang="fr-CA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82ADE8-D35A-47B3-9924-513F4A3EB2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79A9E-49E5-4B44-A17A-1B27FC40AA2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DE036-4538-45B5-BC01-1D4AADE9E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626B-B54D-4C3F-8629-E9FE8B42624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A4E74-C1DF-40A8-986B-4446AA740E5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A144-AC67-4613-9EF8-D83BA2A297B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6A750-1AE8-4E85-8668-E80EA5A0781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18B54-E9A7-414D-ADFB-193B9883A90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69225-B987-47A3-AC5B-51926DB3CBF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DE46-3D57-430A-8138-8FF755A3C6D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7333-8B01-4B42-819C-C3C2BFF7F89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Modifiez le style du titre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Modifiez le style du titre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Modifiez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15B4BB-6DAC-4E99-B3DC-D1316D0CC4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CBBBFB-A710-4A8B-B687-7337E96B3D9D}" type="datetimeFigureOut">
              <a:rPr lang="fr-CA" smtClean="0"/>
              <a:t>2014-07-09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E6EB87-5EA3-4B5E-92E2-CC128EB065E7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image" Target="../media/image4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image" Target="../media/image4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image" Target="../media/image4.pn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image" Target="../media/image4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7" Type="http://schemas.openxmlformats.org/officeDocument/2006/relationships/image" Target="../media/image4.png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image" Target="../media/image4.png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1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7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7" Type="http://schemas.openxmlformats.org/officeDocument/2006/relationships/image" Target="../media/image7.wmf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4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5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1501200" y="1844824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5400" dirty="0" smtClean="0">
                <a:latin typeface="BritannicEFBold" pitchFamily="2" charset="0"/>
              </a:rPr>
              <a:t>Le civisme : pour des rapports harmonieux en société </a:t>
            </a:r>
            <a:endParaRPr lang="fr-CA" sz="5400" dirty="0" smtClean="0">
              <a:latin typeface="BritannicEFBold" pitchFamily="2" charset="0"/>
            </a:endParaRPr>
          </a:p>
          <a:p>
            <a:pPr algn="ctr"/>
            <a:r>
              <a:rPr lang="fr-CA" sz="1200" dirty="0" smtClean="0">
                <a:latin typeface="BritannicEFBold" pitchFamily="2" charset="0"/>
              </a:rPr>
              <a:t>Document adapté de l’équipe des animateurs du SASEC</a:t>
            </a:r>
          </a:p>
          <a:p>
            <a:pPr algn="ctr"/>
            <a:r>
              <a:rPr lang="fr-CA" sz="1200" dirty="0" smtClean="0">
                <a:latin typeface="BritannicEFBold" pitchFamily="2" charset="0"/>
              </a:rPr>
              <a:t> de la Commission </a:t>
            </a:r>
            <a:r>
              <a:rPr lang="fr-CA" sz="1200" dirty="0">
                <a:latin typeface="BritannicEFBold" pitchFamily="2" charset="0"/>
              </a:rPr>
              <a:t>scolaire de la Beauce-</a:t>
            </a:r>
            <a:r>
              <a:rPr lang="fr-CA" sz="1200" dirty="0" err="1">
                <a:latin typeface="BritannicEFBold" pitchFamily="2" charset="0"/>
              </a:rPr>
              <a:t>Etchemin</a:t>
            </a:r>
            <a:endParaRPr lang="fr-CA" sz="1200" dirty="0">
              <a:latin typeface="BritannicEFBold" pitchFamily="2" charset="0"/>
            </a:endParaRPr>
          </a:p>
          <a:p>
            <a:pPr algn="ctr"/>
            <a:r>
              <a:rPr lang="fr-CA" sz="1200" dirty="0" smtClean="0">
                <a:latin typeface="BritannicEFBold" pitchFamily="2" charset="0"/>
              </a:rPr>
              <a:t>(2013).</a:t>
            </a:r>
            <a:endParaRPr lang="fr-CA" sz="1200" dirty="0">
              <a:latin typeface="BritannicEFBold" pitchFamily="2" charset="0"/>
            </a:endParaRPr>
          </a:p>
          <a:p>
            <a:pPr algn="ctr"/>
            <a:endParaRPr lang="fr-CA" sz="5400" dirty="0">
              <a:latin typeface="BritannicEF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907704" y="1772816"/>
            <a:ext cx="4682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400" b="1" u="sng" dirty="0" smtClean="0"/>
              <a:t>Situations de la vie quotidienne</a:t>
            </a:r>
            <a:endParaRPr lang="fr-CA" sz="2400" b="1" u="sng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933248" y="2341206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Comment le civisme peut-il teinter les situations de vie telles que…</a:t>
            </a:r>
            <a:endParaRPr lang="fr-CA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933248" y="3284984"/>
            <a:ext cx="5256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- Communiquer</a:t>
            </a:r>
          </a:p>
          <a:p>
            <a:r>
              <a:rPr lang="fr-CA" dirty="0" smtClean="0"/>
              <a:t>- À table</a:t>
            </a:r>
          </a:p>
          <a:p>
            <a:r>
              <a:rPr lang="fr-CA" dirty="0" smtClean="0"/>
              <a:t>- Être invité</a:t>
            </a:r>
          </a:p>
          <a:p>
            <a:r>
              <a:rPr lang="fr-CA" dirty="0" smtClean="0"/>
              <a:t>- Dans les transports</a:t>
            </a:r>
          </a:p>
          <a:p>
            <a:r>
              <a:rPr lang="fr-CA" dirty="0" smtClean="0"/>
              <a:t>- Dans la rue</a:t>
            </a:r>
            <a:endParaRPr lang="fr-CA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561540" y="344700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 smtClean="0"/>
              <a:t>- Avec ses amis/social</a:t>
            </a:r>
          </a:p>
          <a:p>
            <a:r>
              <a:rPr lang="fr-CA" dirty="0" smtClean="0"/>
              <a:t>- À l'école</a:t>
            </a:r>
          </a:p>
          <a:p>
            <a:r>
              <a:rPr lang="fr-CA" dirty="0" smtClean="0"/>
              <a:t>- Notre hygiène personnelle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26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718439" y="195167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Alors</a:t>
            </a:r>
            <a:r>
              <a:rPr lang="fr-CA" dirty="0"/>
              <a:t>, comment communique-t-on de façon </a:t>
            </a:r>
            <a:r>
              <a:rPr lang="fr-CA" dirty="0" smtClean="0"/>
              <a:t>« civilisée » ?</a:t>
            </a:r>
            <a:endParaRPr lang="fr-CA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Communiquer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693679" y="2413337"/>
            <a:ext cx="5785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 smtClean="0"/>
              <a:t>- Ne pas se renfermer dans sa bulle.</a:t>
            </a:r>
          </a:p>
          <a:p>
            <a:r>
              <a:rPr lang="fr-CA" sz="1400" dirty="0" smtClean="0"/>
              <a:t>- Parler sans agressivité</a:t>
            </a:r>
          </a:p>
          <a:p>
            <a:r>
              <a:rPr lang="fr-CA" sz="1400" dirty="0" smtClean="0"/>
              <a:t>- Éviter le langage « poubelle » (Trash)</a:t>
            </a:r>
          </a:p>
          <a:p>
            <a:r>
              <a:rPr lang="fr-CA" sz="1400" dirty="0" smtClean="0"/>
              <a:t>- Respecter la sensibilité des gens qui nous entourent</a:t>
            </a:r>
          </a:p>
          <a:p>
            <a:r>
              <a:rPr lang="fr-CA" sz="1400" dirty="0" smtClean="0"/>
              <a:t>  Ex.: personnes plus âgées qui ont .été éduqué à ne pas sacrer)</a:t>
            </a:r>
            <a:endParaRPr lang="fr-CA" sz="1400" dirty="0"/>
          </a:p>
          <a:p>
            <a:r>
              <a:rPr lang="fr-CA" sz="1400" dirty="0"/>
              <a:t>- Écrire un courriel émotif (???,MAJ</a:t>
            </a:r>
            <a:r>
              <a:rPr lang="fr-CA" sz="1400" dirty="0" smtClean="0"/>
              <a:t>).</a:t>
            </a:r>
            <a:endParaRPr lang="fr-CA" sz="1400" dirty="0"/>
          </a:p>
          <a:p>
            <a:r>
              <a:rPr lang="fr-CA" sz="1400" dirty="0"/>
              <a:t>- Répondre au </a:t>
            </a:r>
            <a:r>
              <a:rPr lang="fr-CA" sz="1400" dirty="0" smtClean="0"/>
              <a:t>téléphone.</a:t>
            </a:r>
            <a:endParaRPr lang="fr-CA" sz="1400" dirty="0"/>
          </a:p>
          <a:p>
            <a:r>
              <a:rPr lang="fr-CA" sz="1400" dirty="0"/>
              <a:t>- Appeler entre 9h et 21h (entre les repas</a:t>
            </a:r>
            <a:r>
              <a:rPr lang="fr-CA" sz="1400" dirty="0" smtClean="0"/>
              <a:t>).</a:t>
            </a:r>
            <a:endParaRPr lang="fr-CA" sz="1400" dirty="0"/>
          </a:p>
          <a:p>
            <a:r>
              <a:rPr lang="fr-CA" sz="1400" dirty="0"/>
              <a:t>- S'introduire quand nous </a:t>
            </a:r>
            <a:r>
              <a:rPr lang="fr-CA" sz="1400" dirty="0" smtClean="0"/>
              <a:t>appelons.</a:t>
            </a:r>
            <a:endParaRPr lang="fr-CA" sz="1400" dirty="0"/>
          </a:p>
          <a:p>
            <a:r>
              <a:rPr lang="fr-CA" sz="1400" dirty="0"/>
              <a:t>- Préparer son message avant </a:t>
            </a:r>
            <a:r>
              <a:rPr lang="fr-CA" sz="1400" dirty="0" smtClean="0"/>
              <a:t>d'appeler.</a:t>
            </a:r>
            <a:endParaRPr lang="fr-CA" sz="1400" dirty="0"/>
          </a:p>
          <a:p>
            <a:r>
              <a:rPr lang="fr-CA" sz="1400" dirty="0"/>
              <a:t>- Prendre le message pour </a:t>
            </a:r>
            <a:r>
              <a:rPr lang="fr-CA" sz="1400" dirty="0" smtClean="0"/>
              <a:t>quelqu'un d'autre.</a:t>
            </a:r>
            <a:endParaRPr lang="fr-CA" sz="1400" dirty="0"/>
          </a:p>
          <a:p>
            <a:r>
              <a:rPr lang="fr-CA" sz="1400" dirty="0"/>
              <a:t>- Facebook, </a:t>
            </a:r>
            <a:r>
              <a:rPr lang="fr-CA" sz="1400" dirty="0" smtClean="0"/>
              <a:t>SMS (restaurant, discussion).</a:t>
            </a:r>
            <a:endParaRPr lang="fr-CA" sz="1400" dirty="0"/>
          </a:p>
          <a:p>
            <a:r>
              <a:rPr lang="fr-CA" sz="1400" dirty="0"/>
              <a:t>- Rumeur et </a:t>
            </a:r>
            <a:r>
              <a:rPr lang="fr-CA" sz="1400" dirty="0" smtClean="0"/>
              <a:t>médisance.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6344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47664" y="2333779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dirty="0" smtClean="0"/>
              <a:t>Qu'on y reste une demi-heure pour le dîner quotidien ou quatre heures pour l'anniversaire de grand-mère, que ce soit à la bonne franquette, en famille ou un peu guindé lorsqu'on est invité à l'extérieur, voici un certain nombre de choses pour éviter bien des situations gênantes.</a:t>
            </a:r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À table</a:t>
            </a:r>
          </a:p>
        </p:txBody>
      </p:sp>
    </p:spTree>
    <p:extLst>
      <p:ext uri="{BB962C8B-B14F-4D97-AF65-F5344CB8AC3E}">
        <p14:creationId xmlns:p14="http://schemas.microsoft.com/office/powerpoint/2010/main" val="24582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19672" y="1945863"/>
            <a:ext cx="59046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- Arriver à table et dire : "Alors, qu'est-ce qu'on mange ?"</a:t>
            </a:r>
          </a:p>
          <a:p>
            <a:r>
              <a:rPr lang="fr-CA" dirty="0" smtClean="0"/>
              <a:t>- Arriver 10 minutes après qu'on ait crié "À table!"</a:t>
            </a:r>
          </a:p>
          <a:p>
            <a:r>
              <a:rPr lang="fr-CA" dirty="0" smtClean="0"/>
              <a:t>- Posture toute croche</a:t>
            </a:r>
          </a:p>
          <a:p>
            <a:r>
              <a:rPr lang="fr-CA" dirty="0" smtClean="0"/>
              <a:t>- Descendre sa bouche à 5 cm de son assiette.</a:t>
            </a:r>
          </a:p>
          <a:p>
            <a:r>
              <a:rPr lang="fr-CA" dirty="0" smtClean="0"/>
              <a:t>- Lire à table, Facebook, iPod, regarder la télé.</a:t>
            </a:r>
          </a:p>
          <a:p>
            <a:r>
              <a:rPr lang="fr-CA" dirty="0" smtClean="0"/>
              <a:t>- Roter</a:t>
            </a:r>
          </a:p>
          <a:p>
            <a:r>
              <a:rPr lang="fr-CA" dirty="0" smtClean="0"/>
              <a:t>- Se curer les dents.</a:t>
            </a:r>
          </a:p>
          <a:p>
            <a:r>
              <a:rPr lang="fr-CA" dirty="0" smtClean="0"/>
              <a:t>- Saler systématiquement un plat</a:t>
            </a:r>
          </a:p>
          <a:p>
            <a:r>
              <a:rPr lang="fr-CA" dirty="0" smtClean="0"/>
              <a:t>- Garder autour de soi tout ce dont on a besoin.</a:t>
            </a:r>
          </a:p>
          <a:p>
            <a:r>
              <a:rPr lang="fr-CA" dirty="0" smtClean="0"/>
              <a:t>- Se servir sans penser aux autres.</a:t>
            </a:r>
          </a:p>
          <a:p>
            <a:r>
              <a:rPr lang="fr-CA" dirty="0" smtClean="0"/>
              <a:t>- Ne jamais apporter sa contribution à la vaisselle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À table</a:t>
            </a:r>
          </a:p>
        </p:txBody>
      </p:sp>
    </p:spTree>
    <p:extLst>
      <p:ext uri="{BB962C8B-B14F-4D97-AF65-F5344CB8AC3E}">
        <p14:creationId xmlns:p14="http://schemas.microsoft.com/office/powerpoint/2010/main" val="37071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36832" y="2136338"/>
            <a:ext cx="59766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Arriver à l'heure ou 10 minutes en retard maximum.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Être reconnaissant pour le temps passé.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Se montrer intéressé aux discussions.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S’informer de ce que les autres vivent, ne pas seulement parler de soi et se montrer supérieur (ou plaintif ou…)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Être pro actif dans nos comportements : s’offrir pour préparer des choses, la vaisselle, etc…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Acheter un cadeau aux hôtes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etc.</a:t>
            </a:r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Être un bon invité</a:t>
            </a:r>
          </a:p>
        </p:txBody>
      </p:sp>
    </p:spTree>
    <p:extLst>
      <p:ext uri="{BB962C8B-B14F-4D97-AF65-F5344CB8AC3E}">
        <p14:creationId xmlns:p14="http://schemas.microsoft.com/office/powerpoint/2010/main" val="26743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19672" y="2276872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Laisser notre place aux femmes enceintes ou aux personnes âgées.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Éviter de manger ou faire du bruit inutilement.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Dire bonjour.... (au conducteur).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Demander si la personne a besoin de plus d'espace à l'arrière (voiture).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Ne pas fumer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Être propre (corps et vêtements).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etc.</a:t>
            </a:r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Dans les transports publics ou privés</a:t>
            </a:r>
          </a:p>
        </p:txBody>
      </p:sp>
    </p:spTree>
    <p:extLst>
      <p:ext uri="{BB962C8B-B14F-4D97-AF65-F5344CB8AC3E}">
        <p14:creationId xmlns:p14="http://schemas.microsoft.com/office/powerpoint/2010/main" val="286001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91680" y="2263676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Éviter le bruit inutile, les cris qui dérangent les voisins et les autres citoyens</a:t>
            </a:r>
          </a:p>
          <a:p>
            <a:r>
              <a:rPr lang="fr-CA" dirty="0" smtClean="0"/>
              <a:t>Laisser l'espace trottoir aux personnes âgées ou autres.</a:t>
            </a:r>
          </a:p>
          <a:p>
            <a:r>
              <a:rPr lang="fr-CA" dirty="0" smtClean="0"/>
              <a:t>Respecter l'environnement (recyclage).</a:t>
            </a:r>
          </a:p>
          <a:p>
            <a:r>
              <a:rPr lang="fr-CA" dirty="0" smtClean="0"/>
              <a:t>Tenir son animal en laisse</a:t>
            </a:r>
            <a:r>
              <a:rPr lang="fr-CA" dirty="0"/>
              <a:t> </a:t>
            </a:r>
            <a:r>
              <a:rPr lang="fr-CA" dirty="0" smtClean="0"/>
              <a:t>et ramasser les « cadeaux »</a:t>
            </a:r>
          </a:p>
          <a:p>
            <a:r>
              <a:rPr lang="fr-CA" dirty="0" smtClean="0"/>
              <a:t>Tenue vestimentaire en public.</a:t>
            </a:r>
          </a:p>
          <a:p>
            <a:r>
              <a:rPr lang="fr-CA" dirty="0" smtClean="0"/>
              <a:t>Éviter les</a:t>
            </a:r>
            <a:r>
              <a:rPr lang="fr-CA" dirty="0"/>
              <a:t> </a:t>
            </a:r>
            <a:r>
              <a:rPr lang="fr-CA" dirty="0" smtClean="0"/>
              <a:t>démonstrations amoureuses intimes</a:t>
            </a:r>
          </a:p>
          <a:p>
            <a:r>
              <a:rPr lang="fr-CA" dirty="0" smtClean="0"/>
              <a:t>etc.</a:t>
            </a:r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Dans la rue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71800" y="436510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 smtClean="0">
                <a:solidFill>
                  <a:srgbClr val="C00000"/>
                </a:solidFill>
              </a:rPr>
              <a:t>Plusieurs de ces règles sont même prévues dans la lois ou les règlements municipaux</a:t>
            </a:r>
            <a:endParaRPr lang="fr-CA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763688" y="1916832"/>
            <a:ext cx="5616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Se </a:t>
            </a:r>
            <a:r>
              <a:rPr lang="fr-CA" dirty="0"/>
              <a:t>présenter/dire </a:t>
            </a:r>
            <a:r>
              <a:rPr lang="fr-CA" dirty="0" smtClean="0"/>
              <a:t>bonjour.</a:t>
            </a:r>
            <a:endParaRPr lang="fr-CA" dirty="0"/>
          </a:p>
          <a:p>
            <a:r>
              <a:rPr lang="fr-CA" dirty="0" smtClean="0"/>
              <a:t>Être </a:t>
            </a:r>
            <a:r>
              <a:rPr lang="fr-CA" dirty="0"/>
              <a:t>à l'écoute et non pas toujours </a:t>
            </a:r>
            <a:r>
              <a:rPr lang="fr-CA" dirty="0" smtClean="0"/>
              <a:t>jacasser. Ne pas interrompre!</a:t>
            </a:r>
            <a:endParaRPr lang="fr-CA" dirty="0"/>
          </a:p>
          <a:p>
            <a:r>
              <a:rPr lang="fr-CA" dirty="0" smtClean="0"/>
              <a:t>Complimenter </a:t>
            </a:r>
            <a:r>
              <a:rPr lang="fr-CA" dirty="0"/>
              <a:t>les autres pour </a:t>
            </a:r>
            <a:r>
              <a:rPr lang="fr-CA" dirty="0" smtClean="0"/>
              <a:t>leurs qualités / réussites.</a:t>
            </a:r>
            <a:endParaRPr lang="fr-CA" dirty="0"/>
          </a:p>
          <a:p>
            <a:r>
              <a:rPr lang="fr-CA" dirty="0" smtClean="0"/>
              <a:t>Leur </a:t>
            </a:r>
            <a:r>
              <a:rPr lang="fr-CA" dirty="0"/>
              <a:t>laisser toute liberté et ne pas essayer de les </a:t>
            </a:r>
            <a:r>
              <a:rPr lang="fr-CA" dirty="0" smtClean="0"/>
              <a:t>retenir.</a:t>
            </a:r>
            <a:endParaRPr lang="fr-CA" dirty="0"/>
          </a:p>
          <a:p>
            <a:r>
              <a:rPr lang="fr-CA" dirty="0"/>
              <a:t>S</a:t>
            </a:r>
            <a:r>
              <a:rPr lang="fr-CA" dirty="0" smtClean="0"/>
              <a:t>'affirmer </a:t>
            </a:r>
            <a:r>
              <a:rPr lang="fr-CA" dirty="0"/>
              <a:t>sur nos goûts et besoins d'une façon </a:t>
            </a:r>
            <a:r>
              <a:rPr lang="fr-CA" dirty="0" smtClean="0"/>
              <a:t>adéquate en donnant droit à l’autre de penser différemment.</a:t>
            </a:r>
            <a:endParaRPr lang="fr-CA" dirty="0"/>
          </a:p>
          <a:p>
            <a:r>
              <a:rPr lang="fr-CA" dirty="0" smtClean="0"/>
              <a:t>Soigner notre </a:t>
            </a:r>
            <a:r>
              <a:rPr lang="fr-CA" dirty="0"/>
              <a:t>langage et </a:t>
            </a:r>
            <a:r>
              <a:rPr lang="fr-CA" dirty="0" smtClean="0"/>
              <a:t>la qualité </a:t>
            </a:r>
            <a:r>
              <a:rPr lang="fr-CA" dirty="0"/>
              <a:t>de la langue </a:t>
            </a:r>
            <a:r>
              <a:rPr lang="fr-CA" dirty="0" smtClean="0"/>
              <a:t>française (être compris!!!). </a:t>
            </a:r>
            <a:endParaRPr lang="fr-CA" dirty="0"/>
          </a:p>
          <a:p>
            <a:r>
              <a:rPr lang="fr-CA" dirty="0" smtClean="0"/>
              <a:t>Faire </a:t>
            </a:r>
            <a:r>
              <a:rPr lang="fr-CA" dirty="0"/>
              <a:t>preuve </a:t>
            </a:r>
            <a:r>
              <a:rPr lang="fr-CA" dirty="0" smtClean="0"/>
              <a:t>d'empathie et de sensibilité</a:t>
            </a:r>
            <a:endParaRPr lang="fr-CA" dirty="0"/>
          </a:p>
          <a:p>
            <a:r>
              <a:rPr lang="fr-CA" dirty="0" smtClean="0"/>
              <a:t>Accepter de se </a:t>
            </a:r>
            <a:r>
              <a:rPr lang="fr-CA" dirty="0"/>
              <a:t>faire offrir quelque </a:t>
            </a:r>
            <a:r>
              <a:rPr lang="fr-CA" dirty="0" smtClean="0"/>
              <a:t>chose:  (ne pas résister aux cadeaux) et offrir lorsque c’est notre tour.</a:t>
            </a:r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Au niveau social</a:t>
            </a:r>
          </a:p>
        </p:txBody>
      </p:sp>
    </p:spTree>
    <p:extLst>
      <p:ext uri="{BB962C8B-B14F-4D97-AF65-F5344CB8AC3E}">
        <p14:creationId xmlns:p14="http://schemas.microsoft.com/office/powerpoint/2010/main" val="367151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L’école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777048" y="1895793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dirty="0"/>
              <a:t>L'école est l'endroit où vous passez l'essentiel de votre temps, </a:t>
            </a:r>
            <a:r>
              <a:rPr lang="fr-CA" dirty="0" smtClean="0"/>
              <a:t>8 heures par jour, </a:t>
            </a:r>
            <a:r>
              <a:rPr lang="fr-CA" dirty="0"/>
              <a:t>cinq jours sur sept!</a:t>
            </a:r>
          </a:p>
          <a:p>
            <a:pPr algn="just"/>
            <a:r>
              <a:rPr lang="fr-CA" dirty="0" smtClean="0"/>
              <a:t>C’est comme une </a:t>
            </a:r>
            <a:r>
              <a:rPr lang="fr-CA" dirty="0"/>
              <a:t>seconde </a:t>
            </a:r>
            <a:r>
              <a:rPr lang="fr-CA" dirty="0" smtClean="0"/>
              <a:t>maison, </a:t>
            </a:r>
            <a:r>
              <a:rPr lang="fr-CA" dirty="0"/>
              <a:t>mais AVEC UN CODE DE CONDUITE PEUT-ÊTRE TRÈS DIFFÉRENT....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777048" y="3133458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Respecter </a:t>
            </a:r>
            <a:r>
              <a:rPr lang="fr-CA" dirty="0"/>
              <a:t>son </a:t>
            </a:r>
            <a:r>
              <a:rPr lang="fr-CA" dirty="0" smtClean="0"/>
              <a:t>environnement.</a:t>
            </a: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Le vouvoiement, selon les règles en vigueur.</a:t>
            </a: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Tenue vestimentaire.</a:t>
            </a: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Être </a:t>
            </a:r>
            <a:r>
              <a:rPr lang="fr-CA" dirty="0"/>
              <a:t>là physiquement et non </a:t>
            </a:r>
            <a:r>
              <a:rPr lang="fr-CA" dirty="0" smtClean="0"/>
              <a:t>mentalement.</a:t>
            </a: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Respect </a:t>
            </a:r>
            <a:r>
              <a:rPr lang="fr-CA" dirty="0"/>
              <a:t>des </a:t>
            </a:r>
            <a:r>
              <a:rPr lang="fr-CA" dirty="0" smtClean="0"/>
              <a:t>autres/intimidation.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A" dirty="0" smtClean="0"/>
              <a:t>Petits détails: ex.: ne pas laisser une porte se refermer. lorsque quelqu’un nous suit, aider à ramasser un livre échappé, 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4888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763688" y="2044005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dirty="0"/>
              <a:t>Voici un point majeur qui pourrait nuire radicalement à toutes vos sphères d'activités et d'intégration.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619672" y="15188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u="sng" dirty="0" smtClean="0"/>
              <a:t>Hygiène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844120" y="2852936"/>
            <a:ext cx="49601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Haleine </a:t>
            </a:r>
            <a:r>
              <a:rPr lang="fr-CA" dirty="0"/>
              <a:t>du matin à </a:t>
            </a:r>
            <a:r>
              <a:rPr lang="fr-CA" dirty="0" smtClean="0"/>
              <a:t>16 h </a:t>
            </a:r>
            <a:r>
              <a:rPr lang="fr-CA" dirty="0"/>
              <a:t>le </a:t>
            </a:r>
            <a:r>
              <a:rPr lang="fr-CA" dirty="0" smtClean="0"/>
              <a:t>soir.</a:t>
            </a:r>
            <a:endParaRPr lang="fr-CA" dirty="0"/>
          </a:p>
          <a:p>
            <a:r>
              <a:rPr lang="fr-CA" dirty="0" smtClean="0"/>
              <a:t>Habillement défraîchi.</a:t>
            </a:r>
            <a:endParaRPr lang="fr-CA" dirty="0"/>
          </a:p>
          <a:p>
            <a:r>
              <a:rPr lang="fr-CA" dirty="0" smtClean="0"/>
              <a:t>Odeur </a:t>
            </a:r>
            <a:r>
              <a:rPr lang="fr-CA" dirty="0"/>
              <a:t>de transpiration à </a:t>
            </a:r>
            <a:r>
              <a:rPr lang="fr-CA" dirty="0" smtClean="0"/>
              <a:t>8 h </a:t>
            </a:r>
            <a:r>
              <a:rPr lang="fr-CA" dirty="0"/>
              <a:t>le </a:t>
            </a:r>
            <a:r>
              <a:rPr lang="fr-CA" dirty="0" smtClean="0"/>
              <a:t>matin.</a:t>
            </a:r>
            <a:endParaRPr lang="fr-CA" dirty="0"/>
          </a:p>
          <a:p>
            <a:r>
              <a:rPr lang="fr-CA" dirty="0" smtClean="0"/>
              <a:t>Santé dentaire.</a:t>
            </a:r>
            <a:endParaRPr lang="fr-CA" dirty="0"/>
          </a:p>
          <a:p>
            <a:r>
              <a:rPr lang="fr-CA" dirty="0" smtClean="0"/>
              <a:t>Ongles.</a:t>
            </a:r>
            <a:endParaRPr lang="fr-CA" dirty="0"/>
          </a:p>
          <a:p>
            <a:r>
              <a:rPr lang="fr-CA" dirty="0" smtClean="0"/>
              <a:t>Éviter les parfums trop forts.</a:t>
            </a:r>
            <a:endParaRPr lang="fr-CA" dirty="0"/>
          </a:p>
          <a:p>
            <a:r>
              <a:rPr lang="fr-CA" dirty="0" smtClean="0"/>
              <a:t>etc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655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1475656" y="2241446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dirty="0" smtClean="0"/>
              <a:t>Merci à M. Maxime Cliche,  AVSEC à l’École </a:t>
            </a:r>
            <a:r>
              <a:rPr lang="fr-CA" sz="2400" dirty="0"/>
              <a:t>S</a:t>
            </a:r>
            <a:r>
              <a:rPr lang="fr-CA" sz="2400" dirty="0" smtClean="0"/>
              <a:t>econdaire Veilleux de St-Joseph, de nous </a:t>
            </a:r>
          </a:p>
          <a:p>
            <a:pPr algn="ctr"/>
            <a:r>
              <a:rPr lang="fr-CA" sz="2400" dirty="0" smtClean="0"/>
              <a:t>avoir permis de reprendre et adapter le </a:t>
            </a:r>
          </a:p>
          <a:p>
            <a:pPr algn="ctr"/>
            <a:r>
              <a:rPr lang="fr-CA" sz="2400" dirty="0" smtClean="0"/>
              <a:t>document dont il est l’auteur.</a:t>
            </a:r>
            <a:endParaRPr lang="fr-CA" sz="2400" dirty="0"/>
          </a:p>
          <a:p>
            <a:pPr algn="ctr"/>
            <a:endParaRPr lang="fr-CA" sz="2400" dirty="0" smtClean="0"/>
          </a:p>
          <a:p>
            <a:pPr algn="ctr"/>
            <a:r>
              <a:rPr lang="fr-CA" sz="2400" dirty="0" smtClean="0"/>
              <a:t>Les AVSEC de la CSBE du secteur secondaire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41560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1547664" y="1556792"/>
            <a:ext cx="5954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u="sng" dirty="0" smtClean="0"/>
              <a:t>En résumé, les </a:t>
            </a:r>
            <a:r>
              <a:rPr lang="fr-CA" b="1" u="sng" dirty="0"/>
              <a:t>grands principes du savoir-vivre </a:t>
            </a:r>
            <a:r>
              <a:rPr lang="fr-CA" b="1" u="sng" dirty="0" smtClean="0"/>
              <a:t>sont </a:t>
            </a:r>
            <a:r>
              <a:rPr lang="fr-CA" b="1" dirty="0" smtClean="0"/>
              <a:t>:</a:t>
            </a:r>
            <a:endParaRPr lang="fr-CA" b="1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656184" y="2551837"/>
            <a:ext cx="55081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1- Le </a:t>
            </a:r>
            <a:r>
              <a:rPr lang="fr-CA" dirty="0"/>
              <a:t>respect des autres</a:t>
            </a:r>
          </a:p>
          <a:p>
            <a:r>
              <a:rPr lang="fr-CA" dirty="0" smtClean="0"/>
              <a:t>2- La modestie (habillement)</a:t>
            </a:r>
            <a:endParaRPr lang="fr-CA" dirty="0"/>
          </a:p>
          <a:p>
            <a:r>
              <a:rPr lang="fr-CA" dirty="0" smtClean="0"/>
              <a:t>3- La </a:t>
            </a:r>
            <a:r>
              <a:rPr lang="fr-CA" dirty="0"/>
              <a:t>tolérance</a:t>
            </a:r>
          </a:p>
          <a:p>
            <a:r>
              <a:rPr lang="fr-CA" dirty="0" smtClean="0"/>
              <a:t>4- La </a:t>
            </a:r>
            <a:r>
              <a:rPr lang="fr-CA" dirty="0"/>
              <a:t>ponctualité</a:t>
            </a:r>
          </a:p>
          <a:p>
            <a:r>
              <a:rPr lang="fr-CA" dirty="0" smtClean="0"/>
              <a:t>5- La </a:t>
            </a:r>
            <a:r>
              <a:rPr lang="fr-CA" dirty="0"/>
              <a:t>politesse</a:t>
            </a:r>
          </a:p>
          <a:p>
            <a:r>
              <a:rPr lang="fr-CA" dirty="0" smtClean="0"/>
              <a:t>6- La </a:t>
            </a:r>
            <a:r>
              <a:rPr lang="fr-CA" dirty="0"/>
              <a:t>médisance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590256" y="2564904"/>
            <a:ext cx="29340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 7- Le </a:t>
            </a:r>
            <a:r>
              <a:rPr lang="fr-CA" dirty="0"/>
              <a:t>respect de soi</a:t>
            </a:r>
          </a:p>
          <a:p>
            <a:r>
              <a:rPr lang="fr-CA" dirty="0" smtClean="0"/>
              <a:t> 8- Le </a:t>
            </a:r>
            <a:r>
              <a:rPr lang="fr-CA" dirty="0"/>
              <a:t>langage</a:t>
            </a:r>
          </a:p>
          <a:p>
            <a:r>
              <a:rPr lang="fr-CA" dirty="0" smtClean="0"/>
              <a:t> 9- Attitude </a:t>
            </a:r>
            <a:r>
              <a:rPr lang="fr-CA" dirty="0"/>
              <a:t>positive</a:t>
            </a:r>
          </a:p>
          <a:p>
            <a:r>
              <a:rPr lang="fr-CA" dirty="0" smtClean="0"/>
              <a:t>10- Contrôle de soi</a:t>
            </a:r>
          </a:p>
          <a:p>
            <a:r>
              <a:rPr lang="fr-CA" dirty="0" smtClean="0"/>
              <a:t>11- Soyez </a:t>
            </a:r>
            <a:r>
              <a:rPr lang="fr-CA" dirty="0"/>
              <a:t>vous-même</a:t>
            </a:r>
          </a:p>
        </p:txBody>
      </p:sp>
    </p:spTree>
    <p:extLst>
      <p:ext uri="{BB962C8B-B14F-4D97-AF65-F5344CB8AC3E}">
        <p14:creationId xmlns:p14="http://schemas.microsoft.com/office/powerpoint/2010/main" val="30936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978968" y="2568679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prstClr val="black"/>
                </a:solidFill>
                <a:latin typeface="BritannicEFBold" pitchFamily="2" charset="0"/>
              </a:rPr>
              <a:t>DEUXIÈME NIVEAU : LOIS, RÈGLES ET RÈGLEMENTS</a:t>
            </a:r>
            <a:endParaRPr lang="fr-CA" sz="2000" dirty="0">
              <a:solidFill>
                <a:prstClr val="black"/>
              </a:solidFill>
              <a:latin typeface="BritannicEFBold" pitchFamily="2" charset="0"/>
            </a:endParaRPr>
          </a:p>
        </p:txBody>
      </p:sp>
      <p:pic>
        <p:nvPicPr>
          <p:cNvPr id="1026" name="Picture 2" descr="C:\Users\christian.leclerc\AppData\Local\Microsoft\Windows\Temporary Internet Files\Content.IE5\D0H18I5E\MC90043481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516" y="306896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051720" y="207014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Certaines règles sont plus faciles à délimiter, car elles font l’objet de lois ou codes qui précisent les gestes interdits, les gestes que tout citoyen doit poser et déterminent les droits à respecter.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42210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Quelques exemples de codes à respecter….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051720" y="3429000"/>
            <a:ext cx="5041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Manquer à ces lois ou codes entraînent dans la plupart des cas des sanctions.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47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051720" y="207014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 code criminel </a:t>
            </a:r>
            <a:r>
              <a:rPr lang="fr-CA" dirty="0" smtClean="0"/>
              <a:t>: lois et prescriptions obligatoires à respecter sous peine de poursuites criminelles si on ne les respecte pas.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3074908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 code civil</a:t>
            </a:r>
            <a:r>
              <a:rPr lang="fr-CA" b="1" dirty="0"/>
              <a:t> </a:t>
            </a:r>
            <a:r>
              <a:rPr lang="fr-CA" dirty="0"/>
              <a:t>:</a:t>
            </a:r>
            <a:r>
              <a:rPr lang="fr-CA" dirty="0" smtClean="0"/>
              <a:t> règles qui régissent des rapports entre les citoyens en général : contrats, mariage ou cohabitation, commerce, voisinage, respect de la réputation, etc.. Ces règles amènent des poursuites civiles (compensations financières) si elles ne sont pas respectées)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12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848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042592" y="188547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 code de la route</a:t>
            </a:r>
            <a:r>
              <a:rPr lang="fr-CA" b="1" dirty="0"/>
              <a:t> </a:t>
            </a:r>
            <a:r>
              <a:rPr lang="fr-CA" dirty="0" smtClean="0"/>
              <a:t>: règles pour garder nos routes sécuritaires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2571274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Les diverses règles liés à l’exercice de la démocratie</a:t>
            </a:r>
            <a:r>
              <a:rPr lang="fr-CA" dirty="0" smtClean="0"/>
              <a:t>: droit de vote, formation des gouvernements, etc.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060848" y="3527049"/>
            <a:ext cx="5247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Les chartes des droits et libertés</a:t>
            </a:r>
            <a:r>
              <a:rPr lang="fr-CA" b="1" dirty="0" smtClean="0"/>
              <a:t> </a:t>
            </a:r>
            <a:r>
              <a:rPr lang="fr-CA" dirty="0" smtClean="0"/>
              <a:t>: droit à la réputation, à la non discrimination liée au sexe, à la race, à l’orientation sexuelle,  droit à l’exercice de sa religion, droit au respect de sa dignité…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051720" y="484584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Le code de vie d’une école</a:t>
            </a:r>
            <a:endParaRPr lang="fr-CA" b="1" u="sng" dirty="0"/>
          </a:p>
        </p:txBody>
      </p:sp>
    </p:spTree>
    <p:extLst>
      <p:ext uri="{BB962C8B-B14F-4D97-AF65-F5344CB8AC3E}">
        <p14:creationId xmlns:p14="http://schemas.microsoft.com/office/powerpoint/2010/main" val="265285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3261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051720" y="207014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Britannic Bold" pitchFamily="34" charset="0"/>
              </a:rPr>
              <a:t>Troisième niveau : le civisme dans la participation à la vie communautaire.</a:t>
            </a:r>
            <a:endParaRPr lang="fr-CA" dirty="0">
              <a:latin typeface="Britannic Bold" pitchFamily="34" charset="0"/>
            </a:endParaRPr>
          </a:p>
        </p:txBody>
      </p:sp>
      <p:pic>
        <p:nvPicPr>
          <p:cNvPr id="2051" name="Picture 3" descr="C:\Users\christian.leclerc\AppData\Local\Microsoft\Windows\Temporary Internet Files\Content.IE5\RNSSQFFO\MC9002958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2856115"/>
            <a:ext cx="1433872" cy="197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7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2072680" y="40770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C’est le principe de « Donner au suivant »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051720" y="2322640"/>
            <a:ext cx="5041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une société où il fait bon vivre, on </a:t>
            </a:r>
            <a:r>
              <a:rPr lang="fr-CA" dirty="0"/>
              <a:t>ne peut tout attendre des autres ou du gouvernement. </a:t>
            </a:r>
            <a:r>
              <a:rPr lang="fr-CA" dirty="0" smtClean="0"/>
              <a:t>Chaque citoyen est amené à s’engager pour contribuer au bien-être des autres, de façon gratuite et désintéressée.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408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2051720" y="278092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Elle demande de se détacher de sa propre personne pour regarder l’autre dans ses besoins et tenter d’y répondre dans la mesure des ses talents et de ses capacités.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078048" y="1728866"/>
            <a:ext cx="544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Cette participation est basée sur des valeurs importantes : partage, solidarité, compassion envers les démunis, souci de l’autre, don de soi.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4750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619672" y="17008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 respect des lois et des institutions</a:t>
            </a:r>
            <a:endParaRPr lang="fr-CA" dirty="0"/>
          </a:p>
        </p:txBody>
      </p:sp>
      <p:pic>
        <p:nvPicPr>
          <p:cNvPr id="7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051720" y="1713341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Plusieurs citoyens se démarquent parce qu’ils se préoccupent du bien être des autres et donnent du temps pour se mettre au service de leur concitoyens.  Ils sont devenus des « héros » de par leur engagement.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051720" y="450912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Connais-tu de ces héros dans ta famille? Dans ta municipalité? Dans ton pays? Dans le monde? Observe-les bien, ils sont des modèles pour toi!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2051720" y="3212976"/>
            <a:ext cx="5206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Ils le font au sein d’organismes ou de comités qui réunissent des citoyens préoccupés par une cause commune.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82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1475656" y="14127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dirty="0" smtClean="0"/>
              <a:t>Le civisme 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691680" y="2132856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dirty="0" smtClean="0"/>
              <a:t>Le civisme désigne le respect du citoyen pour la collectivité dans laquelle il vit et de ses conventions, dont notamment ses lois.</a:t>
            </a:r>
            <a:endParaRPr lang="fr-CA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718439" y="3212976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Le civisme peut se définir comme un ensemble d’attitudes et de comportements visant le respect des citoyens et de la collectivité.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18439" y="4263479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dirty="0"/>
              <a:t>Bien que la citoyenneté n'engendre pas forcément le civisme, la citoyenneté implique des </a:t>
            </a:r>
            <a:r>
              <a:rPr lang="fr-CA" b="1" i="1" u="sng" dirty="0"/>
              <a:t>droits</a:t>
            </a:r>
            <a:r>
              <a:rPr lang="fr-CA" dirty="0"/>
              <a:t> et des </a:t>
            </a:r>
            <a:r>
              <a:rPr lang="fr-CA" b="1" i="1" u="sng" dirty="0"/>
              <a:t>devoirs</a:t>
            </a:r>
            <a:r>
              <a:rPr lang="fr-CA" dirty="0"/>
              <a:t>, ces derniers sont parfois omis par manque de civisme</a:t>
            </a:r>
          </a:p>
        </p:txBody>
      </p:sp>
    </p:spTree>
    <p:extLst>
      <p:ext uri="{BB962C8B-B14F-4D97-AF65-F5344CB8AC3E}">
        <p14:creationId xmlns:p14="http://schemas.microsoft.com/office/powerpoint/2010/main" val="11405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1475656" y="14127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dirty="0" smtClean="0"/>
              <a:t>Les trois niveaux du civisme: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691680" y="1844824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b="1" i="1" dirty="0" smtClean="0"/>
              <a:t>1- Le savoir vivre et la politesse: </a:t>
            </a:r>
            <a:r>
              <a:rPr lang="fr-CA" dirty="0" smtClean="0"/>
              <a:t>respecter l’autre ou sa propriété, que ce soit dans le langage ou dans les gestes, de façon à ce que les relations interpersonnelles soient agréables et civilisées. </a:t>
            </a:r>
            <a:endParaRPr lang="fr-CA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731055" y="3068960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i="1" dirty="0" smtClean="0"/>
              <a:t>2- Le Respect des lois et des règles en vigueur, </a:t>
            </a:r>
            <a:r>
              <a:rPr lang="fr-CA" dirty="0" smtClean="0"/>
              <a:t>incluant le respect des personnes qui sont chargées de les gérer et de les appliquer. 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1718439" y="4005064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i="1" dirty="0" smtClean="0"/>
              <a:t>3- La participation citoyenne:  </a:t>
            </a:r>
            <a:r>
              <a:rPr lang="fr-CA" dirty="0" smtClean="0"/>
              <a:t>poser des gestes concrets basés sur la participation démocratique, le partage et la solidarité avec les plus démunis ou avec ceux qui sont blessés par la vie.</a:t>
            </a:r>
          </a:p>
        </p:txBody>
      </p:sp>
    </p:spTree>
    <p:extLst>
      <p:ext uri="{BB962C8B-B14F-4D97-AF65-F5344CB8AC3E}">
        <p14:creationId xmlns:p14="http://schemas.microsoft.com/office/powerpoint/2010/main" val="1047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979712" y="1860793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BritannicEFBold" pitchFamily="2" charset="0"/>
              </a:rPr>
              <a:t>PREMIER NIVEAU : LE SAVOIR-VIVRE</a:t>
            </a:r>
            <a:endParaRPr lang="fr-CA" sz="2000" dirty="0">
              <a:latin typeface="BritannicEFBold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60" y="2435508"/>
            <a:ext cx="2737839" cy="283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3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763688" y="2204864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Au cours des siècles, certaines règles de politesse se sont figées alors que d'autres évoluaient. </a:t>
            </a:r>
          </a:p>
          <a:p>
            <a:endParaRPr lang="fr-CA" dirty="0"/>
          </a:p>
          <a:p>
            <a:pPr algn="just"/>
            <a:r>
              <a:rPr lang="fr-CA" dirty="0" smtClean="0"/>
              <a:t>De tout temps, des auteurs ont rassemblé ces règles dans des traités « de civilité » (autrefois) ou « de savoir-vivre ». De nos jours, c’est plus rare. Faudrait-il y retourner?</a:t>
            </a:r>
          </a:p>
          <a:p>
            <a:pPr algn="just"/>
            <a:endParaRPr lang="fr-CA" dirty="0"/>
          </a:p>
          <a:p>
            <a:pPr algn="just"/>
            <a:r>
              <a:rPr lang="fr-CA" dirty="0" smtClean="0"/>
              <a:t>Ces règles sont presque toujours non écrites et se transmettent par l’exemple et le « bouche à oreille »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72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1691680" y="177281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Le savoir-vivre permet 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95736" y="27809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1763688" y="22768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de faciliter </a:t>
            </a:r>
            <a:r>
              <a:rPr lang="fr-CA" dirty="0"/>
              <a:t>les rapports </a:t>
            </a:r>
            <a:r>
              <a:rPr lang="fr-CA" dirty="0" smtClean="0"/>
              <a:t>sociaux.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1979712" y="277163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d'avoir </a:t>
            </a:r>
            <a:r>
              <a:rPr lang="fr-CA" dirty="0"/>
              <a:t>des échanges respectueux et équilibrés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328498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 smtClean="0"/>
              <a:t>d’éviter les désagréments </a:t>
            </a:r>
            <a:r>
              <a:rPr lang="fr-CA" dirty="0"/>
              <a:t>liés à des comportements pouvant  incommoder les gens autour de </a:t>
            </a:r>
            <a:r>
              <a:rPr lang="fr-CA" dirty="0" smtClean="0"/>
              <a:t>nous.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699792" y="422108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CA" dirty="0"/>
              <a:t>d</a:t>
            </a:r>
            <a:r>
              <a:rPr lang="fr-CA" dirty="0" smtClean="0"/>
              <a:t>’établir des normes de comportements dans les chaines d’autorité (Patrons, parents, juges, policiers, etc.)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43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1691680" y="3068960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dirty="0" smtClean="0"/>
              <a:t>Le savoir-vivre est-il inscrit en nous ou appris avec l’expérience?</a:t>
            </a:r>
          </a:p>
          <a:p>
            <a:pPr algn="just"/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828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975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807136" y="2276872"/>
            <a:ext cx="5094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fr-CA" dirty="0" smtClean="0"/>
              <a:t>Rôle des parents dans ce savoir-vivre.</a:t>
            </a:r>
          </a:p>
          <a:p>
            <a:pPr algn="just"/>
            <a:r>
              <a:rPr lang="fr-CA" dirty="0" smtClean="0"/>
              <a:t>-</a:t>
            </a:r>
          </a:p>
          <a:p>
            <a:pPr algn="just"/>
            <a:r>
              <a:rPr lang="fr-CA" dirty="0" smtClean="0"/>
              <a:t>-</a:t>
            </a:r>
          </a:p>
          <a:p>
            <a:pPr algn="just"/>
            <a:endParaRPr lang="fr-CA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fr-CA" dirty="0" smtClean="0"/>
              <a:t>Rôle de l’école.</a:t>
            </a:r>
          </a:p>
          <a:p>
            <a:pPr algn="just"/>
            <a:r>
              <a:rPr lang="fr-CA" dirty="0" smtClean="0"/>
              <a:t>-</a:t>
            </a:r>
          </a:p>
          <a:p>
            <a:pPr algn="just"/>
            <a:r>
              <a:rPr lang="fr-CA" dirty="0" smtClean="0"/>
              <a:t>-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CA" dirty="0" smtClean="0"/>
              <a:t>Rôle d’autres intervenants de la société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405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0197_slide">
  <a:themeElements>
    <a:clrScheme name="Office Theme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TC102191724[[fn=dance2]]</Template>
  <TotalTime>496</TotalTime>
  <Words>1503</Words>
  <Application>Microsoft Office PowerPoint</Application>
  <PresentationFormat>Affichage à l'écran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28</vt:i4>
      </vt:variant>
    </vt:vector>
  </HeadingPairs>
  <TitlesOfParts>
    <vt:vector size="31" baseType="lpstr">
      <vt:lpstr>ind_0197_slide</vt:lpstr>
      <vt:lpstr>1_Default Design</vt:lpstr>
      <vt:lpstr>Solstice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Simon Berube</cp:lastModifiedBy>
  <cp:revision>41</cp:revision>
  <dcterms:created xsi:type="dcterms:W3CDTF">2013-03-18T17:38:12Z</dcterms:created>
  <dcterms:modified xsi:type="dcterms:W3CDTF">2014-07-09T19:31:56Z</dcterms:modified>
</cp:coreProperties>
</file>